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381" r:id="rId2"/>
    <p:sldId id="382" r:id="rId3"/>
    <p:sldId id="472" r:id="rId4"/>
    <p:sldId id="473" r:id="rId5"/>
    <p:sldId id="444" r:id="rId6"/>
    <p:sldId id="469" r:id="rId7"/>
    <p:sldId id="470" r:id="rId8"/>
    <p:sldId id="448" r:id="rId9"/>
    <p:sldId id="446" r:id="rId10"/>
    <p:sldId id="328" r:id="rId11"/>
    <p:sldId id="331" r:id="rId12"/>
    <p:sldId id="332" r:id="rId13"/>
    <p:sldId id="336" r:id="rId14"/>
    <p:sldId id="354" r:id="rId15"/>
    <p:sldId id="315" r:id="rId16"/>
    <p:sldId id="452" r:id="rId17"/>
    <p:sldId id="282" r:id="rId18"/>
    <p:sldId id="265" r:id="rId19"/>
    <p:sldId id="449" r:id="rId20"/>
    <p:sldId id="447" r:id="rId21"/>
    <p:sldId id="450" r:id="rId22"/>
    <p:sldId id="451" r:id="rId23"/>
    <p:sldId id="403" r:id="rId24"/>
  </p:sldIdLst>
  <p:sldSz cx="12192000" cy="6858000"/>
  <p:notesSz cx="7053263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78DE"/>
    <a:srgbClr val="DE78BC"/>
    <a:srgbClr val="A193C3"/>
    <a:srgbClr val="C282D4"/>
    <a:srgbClr val="CA8CBE"/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73" autoAdjust="0"/>
  </p:normalViewPr>
  <p:slideViewPr>
    <p:cSldViewPr snapToGrid="0">
      <p:cViewPr varScale="1">
        <p:scale>
          <a:sx n="74" d="100"/>
          <a:sy n="74" d="100"/>
        </p:scale>
        <p:origin x="84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555C470B-9BF1-406B-BEF1-730837F697B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63638"/>
            <a:ext cx="5586413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80004"/>
            <a:ext cx="5642610" cy="3665458"/>
          </a:xfrm>
          <a:prstGeom prst="rect">
            <a:avLst/>
          </a:prstGeom>
        </p:spPr>
        <p:txBody>
          <a:bodyPr vert="horz" lIns="93497" tIns="46749" rIns="93497" bIns="4674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F53FC8DA-FF79-4384-9FAE-99E5D17A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3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9003" indent="-239003">
              <a:buAutoNum type="arabicPeriod"/>
            </a:pPr>
            <a:r>
              <a:rPr lang="en-US" dirty="0"/>
              <a:t>Slide showing sucrose gradients with vesicles spun to equilibrium at different tonicities:  Reference is Dainiak N and Cohen CM, Ann NY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(1985) 459: 129-142. </a:t>
            </a:r>
          </a:p>
          <a:p>
            <a:pPr marL="239003" indent="-239003">
              <a:buAutoNum type="arabicPeriod"/>
            </a:pPr>
            <a:r>
              <a:rPr lang="en-US" dirty="0"/>
              <a:t>Replace the images I gave you with a new one?  </a:t>
            </a:r>
          </a:p>
          <a:p>
            <a:pPr marL="239003" indent="-239003">
              <a:buAutoNum type="arabicPeriod"/>
            </a:pPr>
            <a:r>
              <a:rPr lang="en-US" dirty="0"/>
              <a:t>Would also add Fig 6 of the same article to this slide.  Fig 6 shows IF and BPA for the gradient fractions in "B" (the right hand Fig 5 photograph showing the gradient prepared in 0.3 </a:t>
            </a:r>
            <a:r>
              <a:rPr lang="en-US" dirty="0" err="1"/>
              <a:t>mM</a:t>
            </a:r>
            <a:r>
              <a:rPr lang="en-US" dirty="0"/>
              <a:t> Na phosphate).  It should be titled:  "IF and BPA Assays of Dextran Gradient of Washed Pellets Resuspended in 0.3 </a:t>
            </a:r>
            <a:r>
              <a:rPr lang="en-US" dirty="0" err="1"/>
              <a:t>mM</a:t>
            </a:r>
            <a:r>
              <a:rPr lang="en-US" dirty="0"/>
              <a:t> Na Phosphate"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01EE-59AB-4279-AC69-453D2AB86E7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0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01EE-59AB-4279-AC69-453D2AB86E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0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5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4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4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5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2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5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4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3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3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CE313-798F-4029-8A11-0036C2BA8704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4C7CE-5B5F-4D2E-8D85-7442D519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5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NickDainMD@aol.com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hyperlink" Target="mailto:Nicholas.Dainiak@Yale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35766F-1D49-4AE3-98A1-DCF85467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136525"/>
            <a:ext cx="8343900" cy="5046769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solidFill>
                  <a:srgbClr val="002060"/>
                </a:solidFill>
              </a:rPr>
              <a:t>Transitioning Cellular and Molecular Observations through Computational Models:  Impact of Paracrine Signaling on Self-Renewal and Differentiation of Stem Cells</a:t>
            </a:r>
            <a:br>
              <a:rPr lang="en-US" sz="2700" b="1" dirty="0">
                <a:solidFill>
                  <a:srgbClr val="002060"/>
                </a:solidFill>
              </a:rPr>
            </a:br>
            <a:br>
              <a:rPr lang="en-US" sz="2700" b="1" dirty="0">
                <a:solidFill>
                  <a:srgbClr val="002060"/>
                </a:solidFill>
              </a:rPr>
            </a:br>
            <a:br>
              <a:rPr lang="en-US" sz="2700" b="1" dirty="0">
                <a:solidFill>
                  <a:srgbClr val="002060"/>
                </a:solidFill>
              </a:rPr>
            </a:br>
            <a:r>
              <a:rPr lang="en-US" sz="2200" b="1" dirty="0">
                <a:solidFill>
                  <a:srgbClr val="8778DE"/>
                </a:solidFill>
              </a:rPr>
              <a:t>ANS/HPS 208 Conference</a:t>
            </a:r>
            <a:br>
              <a:rPr lang="en-US" sz="2200" b="1" dirty="0">
                <a:solidFill>
                  <a:srgbClr val="8778DE"/>
                </a:solidFill>
              </a:rPr>
            </a:br>
            <a:r>
              <a:rPr lang="en-US" sz="2200" b="1" dirty="0">
                <a:solidFill>
                  <a:srgbClr val="8778DE"/>
                </a:solidFill>
              </a:rPr>
              <a:t>Applicability of Radiation-Response Models to Low-Dose Protection Standards Guidelines</a:t>
            </a:r>
            <a:br>
              <a:rPr lang="en-US" sz="2200" b="1" dirty="0">
                <a:solidFill>
                  <a:srgbClr val="8778DE"/>
                </a:solidFill>
              </a:rPr>
            </a:br>
            <a:r>
              <a:rPr lang="en-US" sz="2200" b="1" dirty="0">
                <a:solidFill>
                  <a:srgbClr val="8778DE"/>
                </a:solidFill>
              </a:rPr>
              <a:t>September 30 – October 3, 2018</a:t>
            </a:r>
            <a:br>
              <a:rPr lang="en-US" sz="2200" b="1" dirty="0">
                <a:solidFill>
                  <a:srgbClr val="8778DE"/>
                </a:solidFill>
              </a:rPr>
            </a:br>
            <a:br>
              <a:rPr lang="en-US" sz="2700" b="1" dirty="0">
                <a:solidFill>
                  <a:srgbClr val="8778DE"/>
                </a:solidFill>
              </a:rPr>
            </a:br>
            <a:br>
              <a:rPr lang="en-US" sz="2700" b="1" dirty="0">
                <a:solidFill>
                  <a:srgbClr val="C00000"/>
                </a:solidFill>
              </a:rPr>
            </a:br>
            <a:br>
              <a:rPr lang="en-US" sz="3600" b="1" dirty="0">
                <a:solidFill>
                  <a:srgbClr val="002060"/>
                </a:solidFill>
              </a:rPr>
            </a:b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67D6E1-5AEA-4E4F-91D8-72C7431D1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95700" y="3768446"/>
            <a:ext cx="8343900" cy="2248114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Nicholas Dainiak, MD, FACP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Department of Therapeutic Radiology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Yale University School of Medicine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New Haven, CT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  <a:p>
            <a:pPr algn="ctr"/>
            <a:r>
              <a:rPr lang="en-US" dirty="0">
                <a:solidFill>
                  <a:srgbClr val="002060"/>
                </a:solidFill>
              </a:rPr>
              <a:t>Ronald Goans, MD, PhD, MPH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MJW Corporation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Amherst, 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0FA0E-FFE9-46D3-ABEF-6671DCA943A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736EF-00AE-47CA-B69E-78DA8D028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1" t="12778" r="25729" b="11658"/>
          <a:stretch/>
        </p:blipFill>
        <p:spPr>
          <a:xfrm>
            <a:off x="12701" y="0"/>
            <a:ext cx="3581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535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82938"/>
              </p:ext>
            </p:extLst>
          </p:nvPr>
        </p:nvGraphicFramePr>
        <p:xfrm>
          <a:off x="519850" y="720144"/>
          <a:ext cx="4631345" cy="5057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Scanned Photo" r:id="rId3" imgW="2180952" imgH="2381582" progId="MSPhotoEdScan.3">
                  <p:embed/>
                </p:oleObj>
              </mc:Choice>
              <mc:Fallback>
                <p:oleObj name="Scanned Photo" r:id="rId3" imgW="2180952" imgH="2381582" progId="MSPhotoEdScan.3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850" y="720144"/>
                        <a:ext cx="4631345" cy="5057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78222" y="5904724"/>
            <a:ext cx="2514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dirty="0">
                <a:solidFill>
                  <a:srgbClr val="002060"/>
                </a:solidFill>
                <a:latin typeface="+mn-lt"/>
              </a:rPr>
              <a:t>Bar - 0.5 </a:t>
            </a:r>
            <a:r>
              <a:rPr lang="en-US" altLang="en-US" sz="1600" dirty="0">
                <a:solidFill>
                  <a:srgbClr val="002060"/>
                </a:solidFill>
                <a:latin typeface="+mn-lt"/>
                <a:sym typeface="Greek Symbols" pitchFamily="18" charset="2"/>
              </a:rPr>
              <a:t>m (500 nm)</a:t>
            </a:r>
            <a:endParaRPr lang="en-US" altLang="en-US" sz="16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144378" y="6370468"/>
            <a:ext cx="59057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 err="1">
                <a:solidFill>
                  <a:srgbClr val="002060"/>
                </a:solidFill>
                <a:latin typeface="+mn-lt"/>
              </a:rPr>
              <a:t>Porvaznik</a:t>
            </a:r>
            <a:r>
              <a:rPr lang="en-US" altLang="en-US" sz="1800" dirty="0">
                <a:solidFill>
                  <a:srgbClr val="002060"/>
                </a:solidFill>
                <a:latin typeface="+mn-lt"/>
              </a:rPr>
              <a:t> and </a:t>
            </a:r>
            <a:r>
              <a:rPr lang="en-US" altLang="en-US" sz="1800" dirty="0" err="1">
                <a:solidFill>
                  <a:srgbClr val="002060"/>
                </a:solidFill>
                <a:latin typeface="+mn-lt"/>
              </a:rPr>
              <a:t>MacVittie</a:t>
            </a:r>
            <a:r>
              <a:rPr lang="en-US" altLang="en-US" sz="1800" dirty="0">
                <a:solidFill>
                  <a:srgbClr val="002060"/>
                </a:solidFill>
                <a:latin typeface="+mn-lt"/>
              </a:rPr>
              <a:t>, J. (1999). Cell </a:t>
            </a:r>
            <a:r>
              <a:rPr lang="en-US" altLang="en-US" sz="1800" dirty="0" err="1">
                <a:solidFill>
                  <a:srgbClr val="002060"/>
                </a:solidFill>
                <a:latin typeface="+mn-lt"/>
              </a:rPr>
              <a:t>Biol</a:t>
            </a:r>
            <a:r>
              <a:rPr lang="en-US" altLang="en-US" sz="1800" dirty="0">
                <a:solidFill>
                  <a:srgbClr val="002060"/>
                </a:solidFill>
                <a:latin typeface="+mn-lt"/>
              </a:rPr>
              <a:t> 82:555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38498"/>
            <a:ext cx="1219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800" dirty="0">
                <a:solidFill>
                  <a:srgbClr val="002060"/>
                </a:solidFill>
              </a:rPr>
              <a:t>Proximal Intercellular Associations in Hematopoiesis</a:t>
            </a:r>
            <a:endParaRPr lang="en-US" sz="2800" kern="0" dirty="0">
              <a:solidFill>
                <a:srgbClr val="00206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540196"/>
              </p:ext>
            </p:extLst>
          </p:nvPr>
        </p:nvGraphicFramePr>
        <p:xfrm>
          <a:off x="5479902" y="2180665"/>
          <a:ext cx="6607929" cy="1995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Scanned Photo" r:id="rId5" imgW="3438095" imgH="1038370" progId="MSPhotoEdScan.3">
                  <p:embed/>
                </p:oleObj>
              </mc:Choice>
              <mc:Fallback>
                <p:oleObj name="Scanned Photo" r:id="rId5" imgW="3438095" imgH="1038370" progId="MSPhotoEdSca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9902" y="2180665"/>
                        <a:ext cx="6607929" cy="1995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250989" y="4399918"/>
            <a:ext cx="51821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 err="1">
                <a:solidFill>
                  <a:srgbClr val="002060"/>
                </a:solidFill>
                <a:latin typeface="+mn-lt"/>
              </a:rPr>
              <a:t>Tavassoli</a:t>
            </a:r>
            <a:r>
              <a:rPr lang="en-US" altLang="en-US" sz="1800" dirty="0">
                <a:solidFill>
                  <a:srgbClr val="002060"/>
                </a:solidFill>
                <a:latin typeface="+mn-lt"/>
              </a:rPr>
              <a:t> and </a:t>
            </a:r>
            <a:r>
              <a:rPr lang="en-US" altLang="en-US" sz="1800" dirty="0" err="1">
                <a:solidFill>
                  <a:srgbClr val="002060"/>
                </a:solidFill>
                <a:latin typeface="+mn-lt"/>
              </a:rPr>
              <a:t>Shaklai</a:t>
            </a:r>
            <a:r>
              <a:rPr lang="en-US" altLang="en-US" sz="1800" dirty="0">
                <a:solidFill>
                  <a:srgbClr val="002060"/>
                </a:solidFill>
                <a:latin typeface="+mn-lt"/>
              </a:rPr>
              <a:t>. (1979). Brit J </a:t>
            </a:r>
            <a:r>
              <a:rPr lang="en-US" altLang="en-US" sz="1800" dirty="0" err="1">
                <a:solidFill>
                  <a:srgbClr val="002060"/>
                </a:solidFill>
                <a:latin typeface="+mn-lt"/>
              </a:rPr>
              <a:t>Haematol</a:t>
            </a:r>
            <a:r>
              <a:rPr lang="en-US" altLang="en-US" sz="1800" dirty="0">
                <a:solidFill>
                  <a:srgbClr val="002060"/>
                </a:solidFill>
                <a:latin typeface="+mn-lt"/>
              </a:rPr>
              <a:t> 43:235</a:t>
            </a:r>
            <a:endParaRPr lang="en-US" altLang="en-US" sz="18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0989" y="1730101"/>
            <a:ext cx="5123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RC: red cell precursors; CM central macrophage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A169254-6B9B-47BF-92F2-D1495FC3F0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20745" y="5991925"/>
            <a:ext cx="791934" cy="8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1408"/>
            <a:ext cx="12192000" cy="393700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dirty="0">
                <a:solidFill>
                  <a:srgbClr val="002060"/>
                </a:solidFill>
              </a:rPr>
              <a:t>LCM Pellets Contain PM-Derived SVs</a:t>
            </a:r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93048"/>
              </p:ext>
            </p:extLst>
          </p:nvPr>
        </p:nvGraphicFramePr>
        <p:xfrm>
          <a:off x="567921" y="1626704"/>
          <a:ext cx="11056158" cy="3492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Scanned Photo" r:id="rId3" imgW="4552381" imgH="1438095" progId="MSPhotoEdScan.3">
                  <p:embed/>
                </p:oleObj>
              </mc:Choice>
              <mc:Fallback>
                <p:oleObj name="Scanned Photo" r:id="rId3" imgW="4552381" imgH="1438095" progId="MSPhotoEdScan.3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921" y="1626704"/>
                        <a:ext cx="11056158" cy="34926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5120438"/>
            <a:ext cx="1219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Arrows: pits thought to represent integral membrane proteins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</a:rPr>
              <a:t>Mean size of 0.25 µm, range of 0.1-0.4 µm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037770"/>
            <a:ext cx="1219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Freeze Fracture Electron Micrographs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0" y="6033781"/>
            <a:ext cx="1219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002060"/>
                </a:solidFill>
                <a:latin typeface="+mn-lt"/>
              </a:rPr>
              <a:t>Dainiak N. and Cohen CM (1982) Blood 60:583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9306124-4DD5-48CF-93ED-B09CA46646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6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" y="12724"/>
            <a:ext cx="12192000" cy="789432"/>
          </a:xfrm>
        </p:spPr>
        <p:txBody>
          <a:bodyPr vert="horz" lIns="91440" tIns="0" rIns="91440" bIns="0" rtlCol="0" anchor="t" anchorCtr="0">
            <a:normAutofit fontScale="90000"/>
          </a:bodyPr>
          <a:lstStyle/>
          <a:p>
            <a:pPr algn="ctr"/>
            <a:r>
              <a:rPr lang="en-US" altLang="en-US" sz="3600" dirty="0">
                <a:solidFill>
                  <a:srgbClr val="002060"/>
                </a:solidFill>
              </a:rPr>
              <a:t>Vesicles Shed from Lymphocytes Spun to Equilibrium on Dextran Gradients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8221592" y="2717988"/>
            <a:ext cx="370343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  <a:latin typeface="+mn-lt"/>
              </a:rPr>
              <a:t>CM pellets were layered on dextran T70 in isotonic saline (A) or 0.3mM Na phosphate (B).</a:t>
            </a:r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503777"/>
              </p:ext>
            </p:extLst>
          </p:nvPr>
        </p:nvGraphicFramePr>
        <p:xfrm>
          <a:off x="1297557" y="864578"/>
          <a:ext cx="6657061" cy="5703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Scanned Photo" r:id="rId4" imgW="2390476" imgH="2048161" progId="MSPhotoEdScan.3">
                  <p:embed/>
                </p:oleObj>
              </mc:Choice>
              <mc:Fallback>
                <p:oleObj name="Scanned Photo" r:id="rId4" imgW="2390476" imgH="2048161" progId="MSPhotoEdSca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557" y="864578"/>
                        <a:ext cx="6657061" cy="57037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279300" y="5277862"/>
            <a:ext cx="390754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Dainiak N and Cohen CM. (1985).  Ann NY </a:t>
            </a:r>
            <a:r>
              <a:rPr lang="en-US" sz="1600" dirty="0" err="1">
                <a:solidFill>
                  <a:srgbClr val="002060"/>
                </a:solidFill>
              </a:rPr>
              <a:t>Acad</a:t>
            </a:r>
            <a:r>
              <a:rPr lang="en-US" sz="1600" dirty="0">
                <a:solidFill>
                  <a:srgbClr val="002060"/>
                </a:solidFill>
              </a:rPr>
              <a:t> Sci. 459: 129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5353050" y="6394450"/>
            <a:ext cx="1517650" cy="280988"/>
          </a:xfrm>
        </p:spPr>
        <p:txBody>
          <a:bodyPr/>
          <a:lstStyle/>
          <a:p>
            <a:pPr>
              <a:defRPr/>
            </a:pPr>
            <a:fld id="{FB98180C-D8C9-4343-A596-211D4F85BDD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D248A79-7BB9-4C37-B073-BD76234C9C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039570"/>
              </p:ext>
            </p:extLst>
          </p:nvPr>
        </p:nvGraphicFramePr>
        <p:xfrm>
          <a:off x="6639556" y="701949"/>
          <a:ext cx="5066621" cy="3009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Scanned Photo" r:id="rId3" imgW="3495238" imgH="2076740" progId="MSPhotoEdScan.3">
                  <p:embed/>
                </p:oleObj>
              </mc:Choice>
              <mc:Fallback>
                <p:oleObj name="Scanned Photo" r:id="rId3" imgW="3495238" imgH="2076740" progId="MSPhotoEdScan.3">
                  <p:embed/>
                  <p:pic>
                    <p:nvPicPr>
                      <p:cNvPr id="112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556" y="701949"/>
                        <a:ext cx="5066621" cy="30094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718387"/>
              </p:ext>
            </p:extLst>
          </p:nvPr>
        </p:nvGraphicFramePr>
        <p:xfrm>
          <a:off x="6674008" y="3749533"/>
          <a:ext cx="4997715" cy="2986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Scanned Photo" r:id="rId5" imgW="3552381" imgH="2123810" progId="MSPhotoEdScan.3">
                  <p:embed/>
                </p:oleObj>
              </mc:Choice>
              <mc:Fallback>
                <p:oleObj name="Scanned Photo" r:id="rId5" imgW="3552381" imgH="2123810" progId="MSPhotoEdScan.3">
                  <p:embed/>
                  <p:pic>
                    <p:nvPicPr>
                      <p:cNvPr id="112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4008" y="3749533"/>
                        <a:ext cx="4997715" cy="2986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5875" y="54705"/>
            <a:ext cx="1219199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dirty="0">
                <a:solidFill>
                  <a:srgbClr val="002060"/>
                </a:solidFill>
                <a:latin typeface="+mj-lt"/>
              </a:rPr>
              <a:t>MV Express Growth Factors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211" y="4261776"/>
            <a:ext cx="2608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2060"/>
                </a:solidFill>
              </a:rPr>
              <a:t>Dainiak N and Cohen CM, </a:t>
            </a:r>
          </a:p>
          <a:p>
            <a:r>
              <a:rPr lang="en-US" altLang="en-US" dirty="0">
                <a:solidFill>
                  <a:srgbClr val="002060"/>
                </a:solidFill>
              </a:rPr>
              <a:t>Blood 1982; 60: 583</a:t>
            </a:r>
          </a:p>
          <a:p>
            <a:pPr algn="ctr"/>
            <a:r>
              <a:rPr lang="en-US" altLang="en-US" dirty="0"/>
              <a:t> </a:t>
            </a:r>
            <a:endParaRPr lang="en-US" sz="1400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5353050" y="6394450"/>
            <a:ext cx="1517650" cy="280988"/>
          </a:xfrm>
        </p:spPr>
        <p:txBody>
          <a:bodyPr/>
          <a:lstStyle/>
          <a:p>
            <a:pPr>
              <a:defRPr/>
            </a:pPr>
            <a:fld id="{FB98180C-D8C9-4343-A596-211D4F85BDD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7EA82A4B-B4B6-4F9F-9AB5-0443A11CEF7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E16F2501-8AD4-42C8-BA3E-CF395AE8A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660293"/>
              </p:ext>
            </p:extLst>
          </p:nvPr>
        </p:nvGraphicFramePr>
        <p:xfrm>
          <a:off x="2907711" y="4258949"/>
          <a:ext cx="3731845" cy="250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Scanned Photo" r:id="rId8" imgW="2352381" imgH="1580952" progId="MSPhotoEdScan.3">
                  <p:embed/>
                </p:oleObj>
              </mc:Choice>
              <mc:Fallback>
                <p:oleObj name="Scanned Photo" r:id="rId8" imgW="2352381" imgH="1580952" progId="MSPhotoEdScan.3">
                  <p:embed/>
                  <p:pic>
                    <p:nvPicPr>
                      <p:cNvPr id="11" name="Object 7">
                        <a:extLst>
                          <a:ext uri="{FF2B5EF4-FFF2-40B4-BE49-F238E27FC236}">
                            <a16:creationId xmlns:a16="http://schemas.microsoft.com/office/drawing/2014/main" id="{E16F2501-8AD4-42C8-BA3E-CF395AE8A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711" y="4258949"/>
                        <a:ext cx="3731845" cy="2508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6328FEE-3F69-4982-BE60-F6070928CF17}"/>
              </a:ext>
            </a:extLst>
          </p:cNvPr>
          <p:cNvSpPr txBox="1"/>
          <p:nvPr/>
        </p:nvSpPr>
        <p:spPr>
          <a:xfrm>
            <a:off x="7103196" y="740925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Tip of Protrusion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CC64C-D83B-4BAF-8036-75FBB88660B3}"/>
              </a:ext>
            </a:extLst>
          </p:cNvPr>
          <p:cNvSpPr txBox="1"/>
          <p:nvPr/>
        </p:nvSpPr>
        <p:spPr>
          <a:xfrm>
            <a:off x="7103196" y="3711445"/>
            <a:ext cx="190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of Protrusion</a:t>
            </a:r>
          </a:p>
        </p:txBody>
      </p:sp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08DC79AB-A626-4480-902A-DF62399E9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289274"/>
              </p:ext>
            </p:extLst>
          </p:nvPr>
        </p:nvGraphicFramePr>
        <p:xfrm>
          <a:off x="485823" y="740925"/>
          <a:ext cx="3456529" cy="345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Scanned Photo" r:id="rId10" imgW="2362530" imgH="2905531" progId="MSPhotoEdScan.3">
                  <p:embed/>
                </p:oleObj>
              </mc:Choice>
              <mc:Fallback>
                <p:oleObj name="Scanned Photo" r:id="rId10" imgW="2362530" imgH="2905531" progId="MSPhotoEdScan.3">
                  <p:embed/>
                  <p:pic>
                    <p:nvPicPr>
                      <p:cNvPr id="12" name="Object 4">
                        <a:extLst>
                          <a:ext uri="{FF2B5EF4-FFF2-40B4-BE49-F238E27FC236}">
                            <a16:creationId xmlns:a16="http://schemas.microsoft.com/office/drawing/2014/main" id="{08DC79AB-A626-4480-902A-DF62399E93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823" y="740925"/>
                        <a:ext cx="3456529" cy="34555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D978D40-E40C-40C1-974B-F25150F4A876}"/>
              </a:ext>
            </a:extLst>
          </p:cNvPr>
          <p:cNvSpPr txBox="1"/>
          <p:nvPr/>
        </p:nvSpPr>
        <p:spPr>
          <a:xfrm>
            <a:off x="880465" y="389695"/>
            <a:ext cx="294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Lymphocyte-derived BPA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CB937-CAAE-46F9-A917-21F54A2976FA}"/>
              </a:ext>
            </a:extLst>
          </p:cNvPr>
          <p:cNvSpPr txBox="1"/>
          <p:nvPr/>
        </p:nvSpPr>
        <p:spPr>
          <a:xfrm>
            <a:off x="4127485" y="3904065"/>
            <a:ext cx="19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COS-1 cells: M-CSF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F76EAF-14CE-4667-AEEB-793EECEBFBE3}"/>
              </a:ext>
            </a:extLst>
          </p:cNvPr>
          <p:cNvSpPr txBox="1"/>
          <p:nvPr/>
        </p:nvSpPr>
        <p:spPr>
          <a:xfrm>
            <a:off x="1553154" y="5743262"/>
            <a:ext cx="1320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Tuck D et al.</a:t>
            </a:r>
          </a:p>
          <a:p>
            <a:r>
              <a:rPr lang="en-US" dirty="0">
                <a:solidFill>
                  <a:srgbClr val="002060"/>
                </a:solidFill>
              </a:rPr>
              <a:t>Blood 1994:</a:t>
            </a:r>
          </a:p>
          <a:p>
            <a:r>
              <a:rPr lang="en-US" dirty="0">
                <a:solidFill>
                  <a:srgbClr val="002060"/>
                </a:solidFill>
              </a:rPr>
              <a:t>84: 2182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3D99F1-C9AF-478C-AD05-CAC176AE9584}"/>
              </a:ext>
            </a:extLst>
          </p:cNvPr>
          <p:cNvSpPr/>
          <p:nvPr/>
        </p:nvSpPr>
        <p:spPr>
          <a:xfrm>
            <a:off x="485823" y="701949"/>
            <a:ext cx="3456529" cy="3494544"/>
          </a:xfrm>
          <a:prstGeom prst="rect">
            <a:avLst/>
          </a:prstGeom>
          <a:noFill/>
          <a:ln w="28575">
            <a:solidFill>
              <a:srgbClr val="8778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84A5B-BBB1-48D5-8481-7DB9CCD08E46}"/>
              </a:ext>
            </a:extLst>
          </p:cNvPr>
          <p:cNvSpPr/>
          <p:nvPr/>
        </p:nvSpPr>
        <p:spPr>
          <a:xfrm>
            <a:off x="2907711" y="4273397"/>
            <a:ext cx="3731845" cy="2462271"/>
          </a:xfrm>
          <a:prstGeom prst="rect">
            <a:avLst/>
          </a:prstGeom>
          <a:noFill/>
          <a:ln w="28575">
            <a:solidFill>
              <a:srgbClr val="8778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DFFCBE-C46B-4E6B-8A0A-351AF6B76A7D}"/>
              </a:ext>
            </a:extLst>
          </p:cNvPr>
          <p:cNvSpPr txBox="1"/>
          <p:nvPr/>
        </p:nvSpPr>
        <p:spPr>
          <a:xfrm>
            <a:off x="4399723" y="4538775"/>
            <a:ext cx="11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388373-C1A0-475C-B0C0-436311868EC9}"/>
              </a:ext>
            </a:extLst>
          </p:cNvPr>
          <p:cNvSpPr txBox="1"/>
          <p:nvPr/>
        </p:nvSpPr>
        <p:spPr>
          <a:xfrm flipH="1">
            <a:off x="5744818" y="4940049"/>
            <a:ext cx="702364" cy="376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685A3-A118-473C-B58F-C1FE1C67E9DC}"/>
              </a:ext>
            </a:extLst>
          </p:cNvPr>
          <p:cNvSpPr txBox="1"/>
          <p:nvPr/>
        </p:nvSpPr>
        <p:spPr>
          <a:xfrm>
            <a:off x="3942352" y="1264693"/>
            <a:ext cx="177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Shed Vesicle (SV)</a:t>
            </a:r>
          </a:p>
        </p:txBody>
      </p:sp>
    </p:spTree>
    <p:extLst>
      <p:ext uri="{BB962C8B-B14F-4D97-AF65-F5344CB8AC3E}">
        <p14:creationId xmlns:p14="http://schemas.microsoft.com/office/powerpoint/2010/main" val="149490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940"/>
            <a:ext cx="12192000" cy="1143000"/>
          </a:xfrm>
        </p:spPr>
        <p:txBody>
          <a:bodyPr vert="horz" lIns="91440" tIns="0" rIns="91440" bIns="0" rtlCol="0" anchor="t" anchorCtr="0">
            <a:normAutofit/>
          </a:bodyPr>
          <a:lstStyle/>
          <a:p>
            <a:pPr algn="ctr"/>
            <a:r>
              <a:rPr lang="en-US" altLang="en-US" sz="3200" dirty="0">
                <a:solidFill>
                  <a:srgbClr val="002060"/>
                </a:solidFill>
              </a:rPr>
              <a:t>IR Induces Fas (TNFRSF6) Expression on MV Surface of SW620 Cells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869174"/>
            <a:ext cx="5682851" cy="469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1285417" y="4931693"/>
            <a:ext cx="286266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latin typeface="+mn-lt"/>
              </a:rPr>
              <a:t>B</a:t>
            </a:r>
            <a:r>
              <a:rPr lang="en-US" altLang="en-US" sz="1400" dirty="0">
                <a:latin typeface="+mn-lt"/>
              </a:rPr>
              <a:t>: RT-PCR</a:t>
            </a:r>
            <a:endParaRPr lang="en-US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266854" y="3912579"/>
            <a:ext cx="289979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b="1" dirty="0"/>
              <a:t>A</a:t>
            </a:r>
            <a:r>
              <a:rPr lang="en-US" altLang="en-US" sz="1400" dirty="0"/>
              <a:t>: Western blots: PMs were isolated from control and irradiated SW620 cells, solubilized and analyzed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272240" y="5545908"/>
            <a:ext cx="28944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b="1" dirty="0"/>
              <a:t>C</a:t>
            </a:r>
            <a:r>
              <a:rPr lang="en-US" altLang="en-US" sz="1400" dirty="0"/>
              <a:t>: Flow Cytometry</a:t>
            </a:r>
            <a:endParaRPr lang="en-US" sz="1400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52568" y="6270599"/>
            <a:ext cx="5927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solidFill>
                  <a:srgbClr val="002060"/>
                </a:solidFill>
                <a:latin typeface="+mn-lt"/>
              </a:rPr>
              <a:t>Albanese J and Dainiak N  Radiat Res 2000; 153:49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C10333C-2B8C-40AC-9FB6-1B08E39957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67859" y="5998798"/>
            <a:ext cx="791934" cy="80395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64EE913-DA08-454B-9FA4-209C6F10E48D}"/>
              </a:ext>
            </a:extLst>
          </p:cNvPr>
          <p:cNvGrpSpPr/>
          <p:nvPr/>
        </p:nvGrpSpPr>
        <p:grpSpPr>
          <a:xfrm>
            <a:off x="7221133" y="869174"/>
            <a:ext cx="4114800" cy="3874374"/>
            <a:chOff x="317345" y="1676400"/>
            <a:chExt cx="4114800" cy="3874374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713BC246-7B02-4F35-A27A-240A4BD13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676400"/>
              <a:ext cx="3612355" cy="2351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4D70044-01A4-4A58-8AC4-51E55830B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345" y="4117048"/>
              <a:ext cx="4114800" cy="1433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285750" indent="-285750">
                <a:spcBef>
                  <a:spcPts val="500"/>
                </a:spcBef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r>
                <a:rPr lang="en-US" altLang="en-US" sz="1400" dirty="0">
                  <a:latin typeface="+mn-lt"/>
                </a:rPr>
                <a:t>SV released into serum-free medium were isolated, exposed to 0, 4 or 10 Gy, solubilized, resolved on SDS-PAGE and reacted with anti-TNFSF6 ab.</a:t>
              </a:r>
            </a:p>
            <a:p>
              <a:pPr>
                <a:spcBef>
                  <a:spcPct val="50000"/>
                </a:spcBef>
              </a:pPr>
              <a:endParaRPr lang="en-US" altLang="en-US" sz="18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90B9362-7F3D-4CB1-8E08-E1284BF12BC9}"/>
              </a:ext>
            </a:extLst>
          </p:cNvPr>
          <p:cNvSpPr/>
          <p:nvPr/>
        </p:nvSpPr>
        <p:spPr>
          <a:xfrm>
            <a:off x="952567" y="795129"/>
            <a:ext cx="5927644" cy="54963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829F48-F0FD-4840-B7FC-8CF94F5295ED}"/>
              </a:ext>
            </a:extLst>
          </p:cNvPr>
          <p:cNvSpPr/>
          <p:nvPr/>
        </p:nvSpPr>
        <p:spPr>
          <a:xfrm>
            <a:off x="7136917" y="795130"/>
            <a:ext cx="4114800" cy="34503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3C1F8-E43E-469B-835F-0FBF4B97F6B4}"/>
              </a:ext>
            </a:extLst>
          </p:cNvPr>
          <p:cNvSpPr txBox="1"/>
          <p:nvPr/>
        </p:nvSpPr>
        <p:spPr>
          <a:xfrm>
            <a:off x="7195457" y="764870"/>
            <a:ext cx="1163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Vesicles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3F8E8C8-710F-4308-95FE-4B315A94D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t="52371" r="47312" b="5813"/>
          <a:stretch/>
        </p:blipFill>
        <p:spPr bwMode="auto">
          <a:xfrm>
            <a:off x="7276345" y="4571853"/>
            <a:ext cx="2743200" cy="208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78AF0A-B4A8-420E-8C2B-139B19E21602}"/>
              </a:ext>
            </a:extLst>
          </p:cNvPr>
          <p:cNvSpPr txBox="1"/>
          <p:nvPr/>
        </p:nvSpPr>
        <p:spPr>
          <a:xfrm>
            <a:off x="10191511" y="5085581"/>
            <a:ext cx="1914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Arscott WT et al. </a:t>
            </a:r>
          </a:p>
          <a:p>
            <a:r>
              <a:rPr lang="en-US" dirty="0" err="1">
                <a:solidFill>
                  <a:srgbClr val="002060"/>
                </a:solidFill>
              </a:rPr>
              <a:t>Transl</a:t>
            </a:r>
            <a:r>
              <a:rPr lang="en-US" dirty="0">
                <a:solidFill>
                  <a:srgbClr val="002060"/>
                </a:solidFill>
              </a:rPr>
              <a:t> Oncol 2013;</a:t>
            </a:r>
          </a:p>
          <a:p>
            <a:r>
              <a:rPr lang="en-US" dirty="0">
                <a:solidFill>
                  <a:srgbClr val="002060"/>
                </a:solidFill>
              </a:rPr>
              <a:t>6: 638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6E92C-C384-4823-95FD-4BC5F4A200B6}"/>
              </a:ext>
            </a:extLst>
          </p:cNvPr>
          <p:cNvSpPr/>
          <p:nvPr/>
        </p:nvSpPr>
        <p:spPr>
          <a:xfrm>
            <a:off x="7221133" y="4492821"/>
            <a:ext cx="2915166" cy="214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22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237" y="0"/>
            <a:ext cx="8391525" cy="3937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Comparison of </a:t>
            </a:r>
            <a:r>
              <a:rPr lang="en-US" sz="2800" dirty="0" err="1"/>
              <a:t>Microvesicles</a:t>
            </a:r>
            <a:r>
              <a:rPr lang="en-US" sz="2800" dirty="0"/>
              <a:t> (MV)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BF89BA-FF24-45DF-8290-2A974948A57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199861" y="393700"/>
          <a:ext cx="8269355" cy="6327777"/>
        </p:xfrm>
        <a:graphic>
          <a:graphicData uri="http://schemas.openxmlformats.org/drawingml/2006/table">
            <a:tbl>
              <a:tblPr/>
              <a:tblGrid>
                <a:gridCol w="3114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Characteristic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Shed Vesicles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Exosomes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968">
                <a:tc>
                  <a:txBody>
                    <a:bodyPr/>
                    <a:lstStyle/>
                    <a:p>
                      <a:pPr marL="57150" indent="0" algn="l" fontAlgn="ctr">
                        <a:tabLst>
                          <a:tab pos="57150" algn="l"/>
                        </a:tabLs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Site of Origin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Multivesicular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Bodies (MVBs)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40">
                <a:tc>
                  <a:txBody>
                    <a:bodyPr/>
                    <a:lstStyle/>
                    <a:p>
                      <a:pPr marL="57150" indent="0"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Mechanism of Release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PM Budding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Exocytosis of MVBs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70">
                <a:tc>
                  <a:txBody>
                    <a:bodyPr/>
                    <a:lstStyle/>
                    <a:p>
                      <a:pPr marL="57150" indent="0"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 (nm)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100 - 1, 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40 - 100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540">
                <a:tc>
                  <a:txBody>
                    <a:bodyPr/>
                    <a:lstStyle/>
                    <a:p>
                      <a:pPr marL="57150" indent="0"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 in Sucrose (r)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1.02 - 1.03 (lymphocytes)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1.10 - 1.20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540">
                <a:tc>
                  <a:txBody>
                    <a:bodyPr/>
                    <a:lstStyle/>
                    <a:p>
                      <a:pPr marL="57150" indent="0" algn="l" fontAlgn="ctr"/>
                      <a:r>
                        <a:rPr lang="fr-F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Annexin</a:t>
                      </a: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V</a:t>
                      </a:r>
                      <a:r>
                        <a:rPr lang="fr-FR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(PS)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Abundant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Minimal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540">
                <a:tc>
                  <a:txBody>
                    <a:bodyPr/>
                    <a:lstStyle/>
                    <a:p>
                      <a:pPr marL="57150" indent="0"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Tetraspanins (CD63)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5540">
                <a:tc>
                  <a:txBody>
                    <a:bodyPr/>
                    <a:lstStyle/>
                    <a:p>
                      <a:pPr marL="57150" indent="0"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Tumor Susceptibility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Gene Protein (TSG-101)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83764">
                <a:tc>
                  <a:txBody>
                    <a:bodyPr/>
                    <a:lstStyle/>
                    <a:p>
                      <a:pPr marL="57150" indent="0"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Some Other Proteins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GFs, death factors,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metalloproteins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integrins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immune molecules, cytoskeletal proteins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GF receptors, PM fusion proteins, adaptor proteins, lipid rafts, HSPs, immune molecules, cytoskeletal proteins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2E49E4-7B9A-4A7D-AD08-3F8392826A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F1B5B-E385-41AE-8026-8032CC8C4778}"/>
              </a:ext>
            </a:extLst>
          </p:cNvPr>
          <p:cNvSpPr txBox="1"/>
          <p:nvPr/>
        </p:nvSpPr>
        <p:spPr>
          <a:xfrm>
            <a:off x="2199861" y="6464300"/>
            <a:ext cx="826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Albanese J and Dainiak N Exp </a:t>
            </a:r>
            <a:r>
              <a:rPr lang="en-US" sz="1400" dirty="0" err="1"/>
              <a:t>Hematol</a:t>
            </a:r>
            <a:r>
              <a:rPr lang="en-US" sz="1400" dirty="0"/>
              <a:t> 2003; 31:455  </a:t>
            </a:r>
          </a:p>
        </p:txBody>
      </p:sp>
    </p:spTree>
    <p:extLst>
      <p:ext uri="{BB962C8B-B14F-4D97-AF65-F5344CB8AC3E}">
        <p14:creationId xmlns:p14="http://schemas.microsoft.com/office/powerpoint/2010/main" val="1204933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3092-0952-4890-AE82-71A9E89B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57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Horizontal Transfer of DNA and RNA via MV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9C6349E-A2D4-436A-81E1-68F08F29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965E2-8DCB-4955-9B64-4F1A219D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45" y="953816"/>
            <a:ext cx="8576054" cy="431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C5113-1BF1-4C7F-BE61-913FF2CF3605}"/>
              </a:ext>
            </a:extLst>
          </p:cNvPr>
          <p:cNvSpPr txBox="1"/>
          <p:nvPr/>
        </p:nvSpPr>
        <p:spPr>
          <a:xfrm>
            <a:off x="1663701" y="5267367"/>
            <a:ext cx="905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Transfer to fibroblasts of DNA (green) to nuclei and RNA (yellow) to cytoplasm by MV isolated from cardiac myocytes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0CAAA-1126-469F-B76A-18A90AD1350F}"/>
              </a:ext>
            </a:extLst>
          </p:cNvPr>
          <p:cNvSpPr txBox="1"/>
          <p:nvPr/>
        </p:nvSpPr>
        <p:spPr>
          <a:xfrm>
            <a:off x="0" y="629726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Waldenstrom</a:t>
            </a:r>
            <a:r>
              <a:rPr lang="en-US" dirty="0"/>
              <a:t> et al. </a:t>
            </a:r>
            <a:r>
              <a:rPr lang="en-US" dirty="0" err="1"/>
              <a:t>PLoS</a:t>
            </a:r>
            <a:r>
              <a:rPr lang="en-US" dirty="0"/>
              <a:t> ONE 2012; 7: e34653</a:t>
            </a:r>
          </a:p>
        </p:txBody>
      </p:sp>
    </p:spTree>
    <p:extLst>
      <p:ext uri="{BB962C8B-B14F-4D97-AF65-F5344CB8AC3E}">
        <p14:creationId xmlns:p14="http://schemas.microsoft.com/office/powerpoint/2010/main" val="413723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" y="-3097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MV Mediate the Bystander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33BF89BA-FF24-45DF-8290-2A974948A57B}" type="slidenum">
              <a:rPr lang="en-US" smtClean="0"/>
              <a:pPr algn="ctr">
                <a:defRPr/>
              </a:pPr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356350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2060"/>
                </a:solidFill>
              </a:rPr>
              <a:t>Jella</a:t>
            </a:r>
            <a:r>
              <a:rPr lang="en-US" sz="1600" dirty="0">
                <a:solidFill>
                  <a:srgbClr val="002060"/>
                </a:solidFill>
              </a:rPr>
              <a:t> KK et al. (2014) </a:t>
            </a:r>
            <a:r>
              <a:rPr lang="en-US" sz="1600" dirty="0" err="1">
                <a:solidFill>
                  <a:srgbClr val="002060"/>
                </a:solidFill>
              </a:rPr>
              <a:t>Radiat</a:t>
            </a:r>
            <a:r>
              <a:rPr lang="en-US" sz="1600" dirty="0">
                <a:solidFill>
                  <a:srgbClr val="002060"/>
                </a:solidFill>
              </a:rPr>
              <a:t> Res 181:138</a:t>
            </a:r>
          </a:p>
        </p:txBody>
      </p:sp>
      <p:pic>
        <p:nvPicPr>
          <p:cNvPr id="2050" name="Picture 2" descr="http://www.bioone.org/na101/home/literatum/publisher/bioone/journals/content/rare/2014/00337587-181.2/rr13337.1/20140305/images/large/i0033-7587-181-2-138-f02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13854"/>
            <a:ext cx="2847392" cy="490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264" y="829497"/>
            <a:ext cx="243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MV Characterization</a:t>
            </a:r>
          </a:p>
        </p:txBody>
      </p:sp>
      <p:pic>
        <p:nvPicPr>
          <p:cNvPr id="2052" name="Picture 4" descr="http://www.bioone.org/na101/home/literatum/publisher/bioone/journals/content/rare/2014/00337587-181.2/rr13337.1/20140305/images/medium/i0033-7587-181-2-138-f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10" y="1395203"/>
            <a:ext cx="5612482" cy="34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66992" y="938755"/>
            <a:ext cx="3732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Requirement of MV for Bystander Effect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7350" y="4974512"/>
            <a:ext cx="91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43350" lvl="8" indent="-285750">
              <a:buFont typeface="Wingdings" panose="05000000000000000000" pitchFamily="2" charset="2"/>
              <a:buChar char="§"/>
            </a:pPr>
            <a:r>
              <a:rPr lang="en-US" sz="1200" b="1" dirty="0"/>
              <a:t>ICCM</a:t>
            </a:r>
            <a:r>
              <a:rPr lang="en-US" sz="1200" dirty="0"/>
              <a:t>: Irradiated cell-conditioned medium prepared in DMEM with 10% Serum.</a:t>
            </a:r>
          </a:p>
          <a:p>
            <a:pPr marL="3943350" lvl="8" indent="-285750">
              <a:buFont typeface="Wingdings" panose="05000000000000000000" pitchFamily="2" charset="2"/>
              <a:buChar char="§"/>
            </a:pPr>
            <a:r>
              <a:rPr lang="en-US" sz="1200" b="1" dirty="0"/>
              <a:t>ICCM-EXO</a:t>
            </a:r>
            <a:r>
              <a:rPr lang="en-US" sz="1200" dirty="0"/>
              <a:t>: medium supernatants after removal of MV by 100,000 x g, 1 hr.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1897" y="5740735"/>
            <a:ext cx="800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/>
              <a:t>MV were visualized by scanning EM in STEM mode (</a:t>
            </a:r>
            <a:r>
              <a:rPr lang="en-US" sz="1200" b="1" dirty="0"/>
              <a:t>top</a:t>
            </a:r>
            <a:r>
              <a:rPr lang="en-US" sz="1200" dirty="0"/>
              <a:t>), and their size distribution was assessed with the </a:t>
            </a:r>
            <a:r>
              <a:rPr lang="en-US" sz="1200" dirty="0" err="1"/>
              <a:t>Nanosight</a:t>
            </a:r>
            <a:r>
              <a:rPr lang="en-US" sz="1200" dirty="0"/>
              <a:t> LM10 system (</a:t>
            </a:r>
            <a:r>
              <a:rPr lang="en-US" sz="1200" b="1" dirty="0"/>
              <a:t>B, C</a:t>
            </a:r>
            <a:r>
              <a:rPr lang="en-US" sz="1200" dirty="0"/>
              <a:t>).  MV were </a:t>
            </a:r>
            <a:r>
              <a:rPr lang="en-US" sz="1200" b="1" dirty="0"/>
              <a:t> </a:t>
            </a:r>
            <a:r>
              <a:rPr lang="en-US" sz="1200" dirty="0"/>
              <a:t>positive for the tumor susceptibility gene (TSG-101) protein marker for </a:t>
            </a:r>
            <a:r>
              <a:rPr lang="en-US" sz="1200" dirty="0" err="1"/>
              <a:t>exosomes</a:t>
            </a:r>
            <a:r>
              <a:rPr lang="en-US" sz="1200" dirty="0"/>
              <a:t>.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E55BBA5A-6E7B-4C8E-B178-A4EA970818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17236ED-41C1-4148-B57E-5B6ACA70EE49}"/>
              </a:ext>
            </a:extLst>
          </p:cNvPr>
          <p:cNvSpPr/>
          <p:nvPr/>
        </p:nvSpPr>
        <p:spPr>
          <a:xfrm>
            <a:off x="9041363" y="1579450"/>
            <a:ext cx="1004596" cy="977137"/>
          </a:xfrm>
          <a:prstGeom prst="ellipse">
            <a:avLst/>
          </a:prstGeom>
          <a:noFill/>
          <a:ln w="31750">
            <a:solidFill>
              <a:srgbClr val="8778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75C79B-3605-4E15-9EC1-31B05092E209}"/>
              </a:ext>
            </a:extLst>
          </p:cNvPr>
          <p:cNvSpPr/>
          <p:nvPr/>
        </p:nvSpPr>
        <p:spPr>
          <a:xfrm>
            <a:off x="10331979" y="1579450"/>
            <a:ext cx="1004596" cy="977137"/>
          </a:xfrm>
          <a:prstGeom prst="ellipse">
            <a:avLst/>
          </a:prstGeom>
          <a:noFill/>
          <a:ln w="31750">
            <a:solidFill>
              <a:srgbClr val="8778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31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700" y="163693"/>
            <a:ext cx="9372600" cy="393700"/>
          </a:xfrm>
        </p:spPr>
        <p:txBody>
          <a:bodyPr>
            <a:noAutofit/>
          </a:bodyPr>
          <a:lstStyle/>
          <a:p>
            <a:pPr algn="ctr"/>
            <a:r>
              <a:rPr lang="el-GR" sz="2400" b="1" dirty="0">
                <a:solidFill>
                  <a:srgbClr val="002060"/>
                </a:solidFill>
              </a:rPr>
              <a:t>α</a:t>
            </a:r>
            <a:r>
              <a:rPr lang="en-US" sz="2400" b="1" dirty="0">
                <a:solidFill>
                  <a:srgbClr val="002060"/>
                </a:solidFill>
              </a:rPr>
              <a:t>-Particle Damage to Unirradiated Keratinocytes/Fibroblasts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568950" y="6475238"/>
            <a:ext cx="1517650" cy="280988"/>
          </a:xfrm>
        </p:spPr>
        <p:txBody>
          <a:bodyPr/>
          <a:lstStyle/>
          <a:p>
            <a:pPr>
              <a:defRPr/>
            </a:pPr>
            <a:fld id="{33BF89BA-FF24-45DF-8290-2A974948A57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3" y="996193"/>
            <a:ext cx="5603808" cy="384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3859" y="599701"/>
            <a:ext cx="10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Protocol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0"/>
          <a:stretch/>
        </p:blipFill>
        <p:spPr bwMode="auto">
          <a:xfrm>
            <a:off x="9051563" y="4099841"/>
            <a:ext cx="3090202" cy="242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389" y="652735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Belyakov</a:t>
            </a:r>
            <a:r>
              <a:rPr lang="en-US" dirty="0">
                <a:solidFill>
                  <a:srgbClr val="002060"/>
                </a:solidFill>
              </a:rPr>
              <a:t> OV et al, PNAS (2005) 102:14203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D575148D-9F19-4D2E-A9B7-7FB33A6A9F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9D11E-E49E-4731-9932-FAB6AB8CA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75" y="779826"/>
            <a:ext cx="5125272" cy="3084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CC9516-2A87-49C3-968F-54331FD0AF3F}"/>
              </a:ext>
            </a:extLst>
          </p:cNvPr>
          <p:cNvSpPr txBox="1"/>
          <p:nvPr/>
        </p:nvSpPr>
        <p:spPr>
          <a:xfrm>
            <a:off x="7241349" y="2334976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Skin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D6AF2C-6F94-44B5-8FCF-D5849A9B8461}"/>
              </a:ext>
            </a:extLst>
          </p:cNvPr>
          <p:cNvSpPr/>
          <p:nvPr/>
        </p:nvSpPr>
        <p:spPr>
          <a:xfrm>
            <a:off x="166914" y="943592"/>
            <a:ext cx="5850176" cy="3888192"/>
          </a:xfrm>
          <a:prstGeom prst="rect">
            <a:avLst/>
          </a:prstGeom>
          <a:noFill/>
          <a:ln w="28575">
            <a:solidFill>
              <a:srgbClr val="8778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911C8-C54E-4D75-A48B-08996E6953D7}"/>
              </a:ext>
            </a:extLst>
          </p:cNvPr>
          <p:cNvSpPr txBox="1"/>
          <p:nvPr/>
        </p:nvSpPr>
        <p:spPr>
          <a:xfrm>
            <a:off x="606657" y="4948961"/>
            <a:ext cx="4914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8778DE"/>
                </a:solidFill>
              </a:rPr>
              <a:t>Columbia University charged-particle microbeam:</a:t>
            </a:r>
          </a:p>
          <a:p>
            <a:pPr algn="ctr"/>
            <a:r>
              <a:rPr lang="en-US" b="1" dirty="0">
                <a:solidFill>
                  <a:srgbClr val="8778DE"/>
                </a:solidFill>
              </a:rPr>
              <a:t>7.2-MeV </a:t>
            </a:r>
            <a:r>
              <a:rPr lang="el-GR" b="1" dirty="0">
                <a:solidFill>
                  <a:srgbClr val="8778DE"/>
                </a:solidFill>
              </a:rPr>
              <a:t>α</a:t>
            </a:r>
            <a:r>
              <a:rPr lang="en-US" b="1" dirty="0">
                <a:solidFill>
                  <a:srgbClr val="8778DE"/>
                </a:solidFill>
              </a:rPr>
              <a:t>-particles </a:t>
            </a:r>
          </a:p>
          <a:p>
            <a:pPr algn="ctr"/>
            <a:r>
              <a:rPr lang="en-US" b="1" dirty="0">
                <a:solidFill>
                  <a:srgbClr val="8778DE"/>
                </a:solidFill>
              </a:rPr>
              <a:t>scatter &lt; 1 µm</a:t>
            </a:r>
          </a:p>
          <a:p>
            <a:pPr algn="ctr"/>
            <a:r>
              <a:rPr lang="en-US" b="1" dirty="0">
                <a:solidFill>
                  <a:srgbClr val="8778DE"/>
                </a:solidFill>
              </a:rPr>
              <a:t>range 60 µm</a:t>
            </a:r>
          </a:p>
          <a:p>
            <a:pPr algn="ctr"/>
            <a:r>
              <a:rPr lang="en-US" b="1" dirty="0">
                <a:solidFill>
                  <a:srgbClr val="8778DE"/>
                </a:solidFill>
              </a:rPr>
              <a:t>stopping power 80 keV/µm 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87B03E9A-90C6-46BD-8A93-F02DC8DA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82" y="4386540"/>
            <a:ext cx="2670464" cy="191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29387D-116B-401A-A108-C42F4C4020C4}"/>
              </a:ext>
            </a:extLst>
          </p:cNvPr>
          <p:cNvSpPr txBox="1"/>
          <p:nvPr/>
        </p:nvSpPr>
        <p:spPr>
          <a:xfrm>
            <a:off x="6847042" y="4017208"/>
            <a:ext cx="159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Apoptotic Cells</a:t>
            </a:r>
          </a:p>
        </p:txBody>
      </p:sp>
    </p:spTree>
    <p:extLst>
      <p:ext uri="{BB962C8B-B14F-4D97-AF65-F5344CB8AC3E}">
        <p14:creationId xmlns:p14="http://schemas.microsoft.com/office/powerpoint/2010/main" val="289272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3092-0952-4890-AE82-71A9E89B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Analysis of MN Data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9C6349E-A2D4-436A-81E1-68F08F29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4FBD165-EC3D-45B0-B7DA-1165580BD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5"/>
          <a:stretch/>
        </p:blipFill>
        <p:spPr bwMode="auto">
          <a:xfrm>
            <a:off x="1086677" y="1529236"/>
            <a:ext cx="5526519" cy="444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82DAF-A807-4E3A-BF39-0FD00B51F0CA}"/>
              </a:ext>
            </a:extLst>
          </p:cNvPr>
          <p:cNvSpPr txBox="1"/>
          <p:nvPr/>
        </p:nvSpPr>
        <p:spPr>
          <a:xfrm>
            <a:off x="7957485" y="4448732"/>
            <a:ext cx="33963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</a:rPr>
              <a:t>SigmaPlot</a:t>
            </a:r>
            <a:r>
              <a:rPr lang="en-US" sz="2800" dirty="0">
                <a:solidFill>
                  <a:srgbClr val="002060"/>
                </a:solidFill>
              </a:rPr>
              <a:t> v. 11.0 (</a:t>
            </a:r>
            <a:r>
              <a:rPr lang="en-US" sz="2800" dirty="0" err="1">
                <a:solidFill>
                  <a:srgbClr val="002060"/>
                </a:solidFill>
              </a:rPr>
              <a:t>Systat</a:t>
            </a:r>
            <a:r>
              <a:rPr lang="en-US" sz="2800" dirty="0">
                <a:solidFill>
                  <a:srgbClr val="002060"/>
                </a:solidFill>
              </a:rPr>
              <a:t> Software, Inc., San Jose, CA 95131): curve-fitting software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290B212-0435-4A6A-83B2-9448F34B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959" y="1813279"/>
            <a:ext cx="434493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0495E-EC4E-4724-9873-E02E3BBA36D1}"/>
              </a:ext>
            </a:extLst>
          </p:cNvPr>
          <p:cNvSpPr txBox="1"/>
          <p:nvPr/>
        </p:nvSpPr>
        <p:spPr>
          <a:xfrm>
            <a:off x="7686054" y="3667149"/>
            <a:ext cx="341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MN and broken </a:t>
            </a:r>
            <a:r>
              <a:rPr lang="en-US" dirty="0" err="1">
                <a:solidFill>
                  <a:srgbClr val="002060"/>
                </a:solidFill>
              </a:rPr>
              <a:t>neoplasmic</a:t>
            </a:r>
            <a:r>
              <a:rPr lang="en-US" dirty="0">
                <a:solidFill>
                  <a:srgbClr val="002060"/>
                </a:solidFill>
              </a:rPr>
              <a:t> bridge</a:t>
            </a:r>
          </a:p>
        </p:txBody>
      </p:sp>
    </p:spTree>
    <p:extLst>
      <p:ext uri="{BB962C8B-B14F-4D97-AF65-F5344CB8AC3E}">
        <p14:creationId xmlns:p14="http://schemas.microsoft.com/office/powerpoint/2010/main" val="371036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642EC5-A6DE-4922-BEE1-45F1673C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09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B8888-3ED1-4670-A369-CE718CC9F477}"/>
              </a:ext>
            </a:extLst>
          </p:cNvPr>
          <p:cNvSpPr txBox="1"/>
          <p:nvPr/>
        </p:nvSpPr>
        <p:spPr>
          <a:xfrm>
            <a:off x="838200" y="1144588"/>
            <a:ext cx="10934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Review</a:t>
            </a:r>
            <a:r>
              <a:rPr lang="en-US" sz="2400" dirty="0">
                <a:solidFill>
                  <a:srgbClr val="002060"/>
                </a:solidFill>
              </a:rPr>
              <a:t> the spatial distribution of hematopoietic stem cell (HSC) niches in the normal bone marrow, and the role of paracrine signaling in maintaining homeostasis of the hematopoietic system.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Understand the importance of </a:t>
            </a:r>
            <a:r>
              <a:rPr lang="en-US" sz="2400" dirty="0" err="1">
                <a:solidFill>
                  <a:srgbClr val="002060"/>
                </a:solidFill>
              </a:rPr>
              <a:t>microvesicles</a:t>
            </a:r>
            <a:r>
              <a:rPr lang="en-US" sz="2400" dirty="0">
                <a:solidFill>
                  <a:srgbClr val="002060"/>
                </a:solidFill>
              </a:rPr>
              <a:t> (MV) in trafficking HSC differentiation signals and bystander signals, including radiation-induced death signals (</a:t>
            </a:r>
            <a:r>
              <a:rPr lang="en-US" sz="2400" dirty="0" err="1">
                <a:solidFill>
                  <a:srgbClr val="002060"/>
                </a:solidFill>
              </a:rPr>
              <a:t>FasL</a:t>
            </a:r>
            <a:r>
              <a:rPr lang="en-US" sz="2400" dirty="0">
                <a:solidFill>
                  <a:srgbClr val="002060"/>
                </a:solidFill>
              </a:rPr>
              <a:t>; TNFSF6).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Apply a mathematical model to describe MV diffusion and calculate diffusion length for MV to results obtained in a full-thickness human skin model exposed to </a:t>
            </a:r>
            <a:r>
              <a:rPr lang="el-GR" sz="2400" dirty="0">
                <a:solidFill>
                  <a:srgbClr val="002060"/>
                </a:solidFill>
              </a:rPr>
              <a:t>α</a:t>
            </a:r>
            <a:r>
              <a:rPr lang="en-US" sz="2400" dirty="0">
                <a:solidFill>
                  <a:srgbClr val="002060"/>
                </a:solidFill>
              </a:rPr>
              <a:t>-particles, using the Columbia University charged-particle microbeam (Belyakov OV, et al. Proc Natl </a:t>
            </a:r>
            <a:r>
              <a:rPr lang="en-US" sz="2400" dirty="0" err="1">
                <a:solidFill>
                  <a:srgbClr val="002060"/>
                </a:solidFill>
              </a:rPr>
              <a:t>Acad</a:t>
            </a:r>
            <a:r>
              <a:rPr lang="en-US" sz="2400" dirty="0">
                <a:solidFill>
                  <a:srgbClr val="002060"/>
                </a:solidFill>
              </a:rPr>
              <a:t> Sci USA 1982; 102:14203-14208). 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557E28-969C-41F3-BD96-AD85CB8ECE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49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3092-0952-4890-AE82-71A9E89B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13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Model to Determine MV Diffusion Length 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9C6349E-A2D4-436A-81E1-68F08F29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4EC980-56FB-44DE-B19C-C647F1AB3CD9}"/>
              </a:ext>
            </a:extLst>
          </p:cNvPr>
          <p:cNvSpPr txBox="1"/>
          <p:nvPr/>
        </p:nvSpPr>
        <p:spPr>
          <a:xfrm>
            <a:off x="1767803" y="1371260"/>
            <a:ext cx="935610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Assumptions:  </a:t>
            </a:r>
          </a:p>
          <a:p>
            <a:r>
              <a:rPr lang="en-US" sz="2400" dirty="0">
                <a:solidFill>
                  <a:srgbClr val="002060"/>
                </a:solidFill>
              </a:rPr>
              <a:t>     1.  MN number correlates with radiation dose</a:t>
            </a:r>
          </a:p>
          <a:p>
            <a:r>
              <a:rPr lang="en-US" sz="2400" dirty="0">
                <a:solidFill>
                  <a:srgbClr val="002060"/>
                </a:solidFill>
              </a:rPr>
              <a:t>     2.  Average MV size is 0.25 µm</a:t>
            </a:r>
          </a:p>
          <a:p>
            <a:r>
              <a:rPr lang="en-US" sz="2400" dirty="0">
                <a:solidFill>
                  <a:srgbClr val="002060"/>
                </a:solidFill>
              </a:rPr>
              <a:t>     3.  MV diffuse in culture medium with a diffusion length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Diffusion equation in a 3-dimensional absorbing medium is described by:  </a:t>
            </a:r>
          </a:p>
          <a:p>
            <a:endParaRPr lang="en-US" sz="2400" dirty="0"/>
          </a:p>
          <a:p>
            <a:endParaRPr lang="en-US" dirty="0"/>
          </a:p>
          <a:p>
            <a:r>
              <a:rPr lang="en-US" dirty="0"/>
              <a:t>  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1A04B-B24E-417A-BE0E-928C47D0DA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16556" y="4123585"/>
            <a:ext cx="3058601" cy="1382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51EAE-DEBF-4E55-AAFD-14F9BF8F353B}"/>
              </a:ext>
            </a:extLst>
          </p:cNvPr>
          <p:cNvSpPr txBox="1"/>
          <p:nvPr/>
        </p:nvSpPr>
        <p:spPr>
          <a:xfrm>
            <a:off x="3610929" y="5631804"/>
            <a:ext cx="733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Laplacian Operator          MV Flux          L = Diffusion Length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759833-FE61-4B12-8C70-90DB5E52853F}"/>
              </a:ext>
            </a:extLst>
          </p:cNvPr>
          <p:cNvCxnSpPr>
            <a:cxnSpLocks/>
          </p:cNvCxnSpPr>
          <p:nvPr/>
        </p:nvCxnSpPr>
        <p:spPr>
          <a:xfrm flipV="1">
            <a:off x="5035620" y="5101855"/>
            <a:ext cx="265043" cy="420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907F91-842A-4203-88AC-200C8B89C98D}"/>
              </a:ext>
            </a:extLst>
          </p:cNvPr>
          <p:cNvCxnSpPr>
            <a:cxnSpLocks/>
          </p:cNvCxnSpPr>
          <p:nvPr/>
        </p:nvCxnSpPr>
        <p:spPr>
          <a:xfrm flipH="1" flipV="1">
            <a:off x="6891338" y="5062010"/>
            <a:ext cx="291514" cy="43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96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3092-0952-4890-AE82-71A9E89B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Calculation of Diffusion Length (L) by General Diffusion Equations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9C6349E-A2D4-436A-81E1-68F08F29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39452-6CA1-448B-828C-1E85805C84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22665" y="2082432"/>
            <a:ext cx="2039428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6388D-46C8-4E70-B999-7B1E2D9998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3663" y="4548146"/>
            <a:ext cx="2308430" cy="1314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744B84-EEAE-4BEF-BD91-FCEA72A64885}"/>
              </a:ext>
            </a:extLst>
          </p:cNvPr>
          <p:cNvSpPr txBox="1"/>
          <p:nvPr/>
        </p:nvSpPr>
        <p:spPr>
          <a:xfrm>
            <a:off x="1478773" y="1444256"/>
            <a:ext cx="10184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Diffusion Length is calculated by: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Columbia microbeam for MV transport is configured as 1-dimensional system where MN formation decreases as a function of </a:t>
            </a:r>
            <a:r>
              <a:rPr lang="el-GR" sz="2400" dirty="0">
                <a:solidFill>
                  <a:srgbClr val="002060"/>
                </a:solidFill>
              </a:rPr>
              <a:t>χ</a:t>
            </a:r>
            <a:r>
              <a:rPr lang="en-US" sz="2400" dirty="0">
                <a:solidFill>
                  <a:srgbClr val="002060"/>
                </a:solidFill>
              </a:rPr>
              <a:t>.  Solution reduces to: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79D74-0821-4D8D-BEA1-6F295CBD2584}"/>
              </a:ext>
            </a:extLst>
          </p:cNvPr>
          <p:cNvSpPr txBox="1"/>
          <p:nvPr/>
        </p:nvSpPr>
        <p:spPr>
          <a:xfrm>
            <a:off x="7407967" y="1997181"/>
            <a:ext cx="3988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MV Diffusion Coefficient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Macroscopic Cross-Section for MV absorption in a cell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DF507F-0E27-4598-860F-667ACC92598B}"/>
              </a:ext>
            </a:extLst>
          </p:cNvPr>
          <p:cNvCxnSpPr>
            <a:cxnSpLocks/>
          </p:cNvCxnSpPr>
          <p:nvPr/>
        </p:nvCxnSpPr>
        <p:spPr>
          <a:xfrm flipH="1">
            <a:off x="6969336" y="2343163"/>
            <a:ext cx="394810" cy="89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95DFF7-3C6D-42F5-982D-E14A6517ACA0}"/>
              </a:ext>
            </a:extLst>
          </p:cNvPr>
          <p:cNvCxnSpPr>
            <a:cxnSpLocks/>
          </p:cNvCxnSpPr>
          <p:nvPr/>
        </p:nvCxnSpPr>
        <p:spPr>
          <a:xfrm flipH="1" flipV="1">
            <a:off x="7013153" y="2967750"/>
            <a:ext cx="394814" cy="56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D9AE79-D39A-4165-B072-63D83D9217A7}"/>
              </a:ext>
            </a:extLst>
          </p:cNvPr>
          <p:cNvSpPr txBox="1"/>
          <p:nvPr/>
        </p:nvSpPr>
        <p:spPr>
          <a:xfrm>
            <a:off x="1978716" y="5862637"/>
            <a:ext cx="8621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MV Flux at </a:t>
            </a:r>
            <a:r>
              <a:rPr lang="el-GR" sz="2400" b="1" dirty="0">
                <a:solidFill>
                  <a:srgbClr val="002060"/>
                </a:solidFill>
              </a:rPr>
              <a:t>χ</a:t>
            </a:r>
            <a:r>
              <a:rPr lang="en-US" sz="2400" b="1" dirty="0">
                <a:solidFill>
                  <a:srgbClr val="002060"/>
                </a:solidFill>
              </a:rPr>
              <a:t>=0</a:t>
            </a:r>
            <a:r>
              <a:rPr lang="en-US" sz="2400" dirty="0">
                <a:solidFill>
                  <a:srgbClr val="002060"/>
                </a:solidFill>
              </a:rPr>
              <a:t> where flux is # cells interacting with MV ÷ cm</a:t>
            </a:r>
            <a:r>
              <a:rPr lang="en-US" sz="2400" baseline="30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02060"/>
                </a:solidFill>
              </a:rPr>
              <a:t> - sec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7A7767-0717-4823-95AC-2560C4B82AA0}"/>
              </a:ext>
            </a:extLst>
          </p:cNvPr>
          <p:cNvCxnSpPr>
            <a:cxnSpLocks/>
          </p:cNvCxnSpPr>
          <p:nvPr/>
        </p:nvCxnSpPr>
        <p:spPr>
          <a:xfrm flipV="1">
            <a:off x="6096000" y="5500048"/>
            <a:ext cx="0" cy="36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79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3092-0952-4890-AE82-71A9E89B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48" y="-3045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Determination of L for MV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05E3-1E35-493C-9C9B-F054D6109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7770"/>
            <a:ext cx="10974355" cy="938254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</a:rPr>
              <a:t>Best exponential fit of MN formation by MV is linear for the fraction of cells with MN relative to the distance from irradiated cells: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9C6349E-A2D4-436A-81E1-68F08F2980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7B6D87-A8B6-4BC7-B6D3-22F223E601C8}"/>
              </a:ext>
            </a:extLst>
          </p:cNvPr>
          <p:cNvSpPr txBox="1"/>
          <p:nvPr/>
        </p:nvSpPr>
        <p:spPr>
          <a:xfrm>
            <a:off x="4686300" y="1809845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 0.95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0.90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84658-029F-4AC2-AD92-B25647AC4FB6}"/>
              </a:ext>
            </a:extLst>
          </p:cNvPr>
          <p:cNvSpPr/>
          <p:nvPr/>
        </p:nvSpPr>
        <p:spPr>
          <a:xfrm>
            <a:off x="4686300" y="1904125"/>
            <a:ext cx="1206500" cy="513199"/>
          </a:xfrm>
          <a:prstGeom prst="rect">
            <a:avLst/>
          </a:prstGeom>
          <a:noFill/>
          <a:ln w="28575">
            <a:solidFill>
              <a:srgbClr val="8778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2B37D-B348-4DFF-9401-7E0FF2F016C3}"/>
              </a:ext>
            </a:extLst>
          </p:cNvPr>
          <p:cNvSpPr txBox="1"/>
          <p:nvPr/>
        </p:nvSpPr>
        <p:spPr>
          <a:xfrm>
            <a:off x="971421" y="5583593"/>
            <a:ext cx="1105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778DE"/>
                </a:solidFill>
              </a:rPr>
              <a:t>Conclusions: The diffusion length of 1.27 ± 1.6 mm for MV is sufficient to transfer signals throughout HSC niches in the bone marrow and beyond. Modeling IR effects can be used to enhance our understanding of normal biophysical processes. 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807974"/>
              </p:ext>
            </p:extLst>
          </p:nvPr>
        </p:nvGraphicFramePr>
        <p:xfrm>
          <a:off x="607979" y="1516024"/>
          <a:ext cx="6192898" cy="4157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SPW 11.0 Graph" r:id="rId4" imgW="8491320" imgH="5700960" progId="SigmaPlotGraphicObject.10">
                  <p:embed/>
                </p:oleObj>
              </mc:Choice>
              <mc:Fallback>
                <p:oleObj name="SPW 11.0 Graph" r:id="rId4" imgW="8491320" imgH="5700960" progId="SigmaPlotGraphicObject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7979" y="1516024"/>
                        <a:ext cx="6192898" cy="4157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A93E76-09D8-4873-B9BB-B22854817D85}"/>
              </a:ext>
            </a:extLst>
          </p:cNvPr>
          <p:cNvSpPr txBox="1"/>
          <p:nvPr/>
        </p:nvSpPr>
        <p:spPr>
          <a:xfrm>
            <a:off x="6162110" y="2905780"/>
            <a:ext cx="5467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Slope = 1 / L, and L = 1270 ± 160 µm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219BD-91C4-4F96-87E4-5953D9238DDE}"/>
              </a:ext>
            </a:extLst>
          </p:cNvPr>
          <p:cNvSpPr txBox="1"/>
          <p:nvPr/>
        </p:nvSpPr>
        <p:spPr>
          <a:xfrm>
            <a:off x="4914849" y="2148304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 = 0.95</a:t>
            </a:r>
          </a:p>
          <a:p>
            <a:r>
              <a:rPr lang="en-US" sz="1400" dirty="0"/>
              <a:t>r</a:t>
            </a:r>
            <a:r>
              <a:rPr lang="en-US" sz="1400" baseline="30000" dirty="0"/>
              <a:t>2 </a:t>
            </a:r>
            <a:r>
              <a:rPr lang="en-US" sz="1400" dirty="0"/>
              <a:t>= 0.90</a:t>
            </a:r>
          </a:p>
        </p:txBody>
      </p:sp>
    </p:spTree>
    <p:extLst>
      <p:ext uri="{BB962C8B-B14F-4D97-AF65-F5344CB8AC3E}">
        <p14:creationId xmlns:p14="http://schemas.microsoft.com/office/powerpoint/2010/main" val="1130781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6FCE-5F5C-47BD-AFE9-7C11741E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65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Thank You!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002DDE-F8FD-4E36-92BD-588629DAA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3" y="1186608"/>
            <a:ext cx="3381985" cy="4509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C070D3-BBF6-494A-A79F-3BA72974D682}"/>
              </a:ext>
            </a:extLst>
          </p:cNvPr>
          <p:cNvSpPr txBox="1"/>
          <p:nvPr/>
        </p:nvSpPr>
        <p:spPr>
          <a:xfrm>
            <a:off x="3835241" y="1793701"/>
            <a:ext cx="43913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Nicholas Dainiak, MD, FACP</a:t>
            </a:r>
          </a:p>
          <a:p>
            <a:r>
              <a:rPr lang="en-US" dirty="0"/>
              <a:t>Clinical Professor</a:t>
            </a:r>
          </a:p>
          <a:p>
            <a:r>
              <a:rPr lang="en-US" dirty="0"/>
              <a:t>Director, CT </a:t>
            </a:r>
            <a:r>
              <a:rPr lang="en-US" dirty="0" err="1"/>
              <a:t>Biodosimetry</a:t>
            </a:r>
            <a:r>
              <a:rPr lang="en-US" dirty="0"/>
              <a:t> Laboratory at Yale</a:t>
            </a:r>
          </a:p>
          <a:p>
            <a:r>
              <a:rPr lang="en-US" dirty="0"/>
              <a:t>Department of Therapeutic Radiology</a:t>
            </a:r>
          </a:p>
          <a:p>
            <a:r>
              <a:rPr lang="en-US" dirty="0"/>
              <a:t>Yale University School of Medicine</a:t>
            </a:r>
          </a:p>
          <a:p>
            <a:r>
              <a:rPr lang="en-US" dirty="0"/>
              <a:t>PO Box 08040</a:t>
            </a:r>
          </a:p>
          <a:p>
            <a:r>
              <a:rPr lang="en-US" dirty="0"/>
              <a:t>333 Cedar Street</a:t>
            </a:r>
          </a:p>
          <a:p>
            <a:r>
              <a:rPr lang="en-US" dirty="0"/>
              <a:t>New Haven, CT 06520</a:t>
            </a:r>
          </a:p>
          <a:p>
            <a:endParaRPr lang="en-US" dirty="0"/>
          </a:p>
          <a:p>
            <a:r>
              <a:rPr lang="en-US" b="1" dirty="0">
                <a:solidFill>
                  <a:srgbClr val="8778D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NickDainMD@aol.com</a:t>
            </a:r>
            <a:endParaRPr lang="en-US" b="1" dirty="0">
              <a:solidFill>
                <a:srgbClr val="8778DE"/>
              </a:solidFill>
            </a:endParaRPr>
          </a:p>
          <a:p>
            <a:r>
              <a:rPr lang="en-US" b="1" dirty="0">
                <a:solidFill>
                  <a:srgbClr val="8778D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Nicholas.Dainiak@Yale.edu</a:t>
            </a:r>
            <a:endParaRPr lang="en-US" b="1" dirty="0">
              <a:solidFill>
                <a:srgbClr val="8778DE"/>
              </a:solidFill>
            </a:endParaRPr>
          </a:p>
          <a:p>
            <a:endParaRPr lang="en-US" sz="2400" b="1" dirty="0"/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F771AB7-487A-4608-869A-0DE2D9C08C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41514" y="5926137"/>
            <a:ext cx="791934" cy="803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B114A-9F72-4B4E-B12A-443BE5924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5948" r="18760" b="27941"/>
          <a:stretch/>
        </p:blipFill>
        <p:spPr bwMode="auto">
          <a:xfrm>
            <a:off x="8728045" y="1186608"/>
            <a:ext cx="2625755" cy="249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70B03D-642E-43DC-AD20-5217736E22B1}"/>
              </a:ext>
            </a:extLst>
          </p:cNvPr>
          <p:cNvSpPr txBox="1"/>
          <p:nvPr/>
        </p:nvSpPr>
        <p:spPr>
          <a:xfrm>
            <a:off x="8551347" y="3894812"/>
            <a:ext cx="29791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Ronald Goans, MD, PhD, MPH</a:t>
            </a:r>
          </a:p>
          <a:p>
            <a:r>
              <a:rPr lang="en-US" dirty="0"/>
              <a:t>MJW Corporation, Inc</a:t>
            </a:r>
          </a:p>
          <a:p>
            <a:r>
              <a:rPr lang="en-US" dirty="0"/>
              <a:t>15 Hazelwood Drive</a:t>
            </a:r>
          </a:p>
          <a:p>
            <a:r>
              <a:rPr lang="en-US" dirty="0"/>
              <a:t>Amherst, NY  14228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8778DE"/>
                </a:solidFill>
              </a:rPr>
              <a:t>Ronald.Goans@comcast.net</a:t>
            </a:r>
          </a:p>
          <a:p>
            <a:r>
              <a:rPr lang="en-US" b="1" u="sng" dirty="0">
                <a:solidFill>
                  <a:srgbClr val="8778DE"/>
                </a:solidFill>
              </a:rPr>
              <a:t>www.mjwcorp.com</a:t>
            </a:r>
          </a:p>
        </p:txBody>
      </p:sp>
    </p:spTree>
    <p:extLst>
      <p:ext uri="{BB962C8B-B14F-4D97-AF65-F5344CB8AC3E}">
        <p14:creationId xmlns:p14="http://schemas.microsoft.com/office/powerpoint/2010/main" val="329294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BF0B-0B9B-421B-88FC-6A1130D7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14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Bone Marrow Anatomy </a:t>
            </a:r>
          </a:p>
        </p:txBody>
      </p:sp>
      <p:pic>
        <p:nvPicPr>
          <p:cNvPr id="7" name="Content Placeholder 6" descr="MV, Kiel and Morrison 2008.pdf - Adobe Acrobat Reader DC">
            <a:extLst>
              <a:ext uri="{FF2B5EF4-FFF2-40B4-BE49-F238E27FC236}">
                <a16:creationId xmlns:a16="http://schemas.microsoft.com/office/drawing/2014/main" id="{EECA2765-33DA-4D1B-9CFD-43EE37890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1" t="20477" r="54970" b="60247"/>
          <a:stretch/>
        </p:blipFill>
        <p:spPr>
          <a:xfrm>
            <a:off x="562881" y="1266486"/>
            <a:ext cx="5189870" cy="4265687"/>
          </a:xfr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76F6A3E-CECF-4D5F-99CE-574DC71608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7D527-05B4-4901-8B63-DD61EBF7D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1" t="51051" r="41873" b="9513"/>
          <a:stretch/>
        </p:blipFill>
        <p:spPr>
          <a:xfrm>
            <a:off x="6555111" y="865871"/>
            <a:ext cx="4798689" cy="4798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85DC2-7849-474B-A4DA-8857AACB38B7}"/>
              </a:ext>
            </a:extLst>
          </p:cNvPr>
          <p:cNvSpPr txBox="1"/>
          <p:nvPr/>
        </p:nvSpPr>
        <p:spPr>
          <a:xfrm rot="16200000">
            <a:off x="11251837" y="2776694"/>
            <a:ext cx="9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350 µm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DE605-97B5-4D75-87CC-8FBBABFAE319}"/>
              </a:ext>
            </a:extLst>
          </p:cNvPr>
          <p:cNvSpPr txBox="1"/>
          <p:nvPr/>
        </p:nvSpPr>
        <p:spPr>
          <a:xfrm>
            <a:off x="8693623" y="5664562"/>
            <a:ext cx="23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350 µm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7DF75-FCD4-4233-B3E0-3AD086F250D7}"/>
              </a:ext>
            </a:extLst>
          </p:cNvPr>
          <p:cNvSpPr txBox="1"/>
          <p:nvPr/>
        </p:nvSpPr>
        <p:spPr>
          <a:xfrm>
            <a:off x="6309150" y="5833839"/>
            <a:ext cx="5410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Arrows: arterioles that empty into larger sinusoids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5D742-4CED-4335-A19C-72B2EA911988}"/>
              </a:ext>
            </a:extLst>
          </p:cNvPr>
          <p:cNvSpPr txBox="1"/>
          <p:nvPr/>
        </p:nvSpPr>
        <p:spPr>
          <a:xfrm>
            <a:off x="5887605" y="6446595"/>
            <a:ext cx="630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Morrison SJ and </a:t>
            </a:r>
            <a:r>
              <a:rPr lang="en-US" dirty="0" err="1">
                <a:solidFill>
                  <a:srgbClr val="002060"/>
                </a:solidFill>
              </a:rPr>
              <a:t>Scadden</a:t>
            </a:r>
            <a:r>
              <a:rPr lang="en-US" dirty="0">
                <a:solidFill>
                  <a:srgbClr val="002060"/>
                </a:solidFill>
              </a:rPr>
              <a:t> DT, Nature 2014; 505: 327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7ED09-691D-4DDF-85AE-CE76CAAC8998}"/>
              </a:ext>
            </a:extLst>
          </p:cNvPr>
          <p:cNvSpPr txBox="1"/>
          <p:nvPr/>
        </p:nvSpPr>
        <p:spPr>
          <a:xfrm flipH="1">
            <a:off x="1671470" y="5984930"/>
            <a:ext cx="334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Kiel MJ and Morrison SJ, Nature Rev Immunol 2008; 8: 290 </a:t>
            </a:r>
          </a:p>
        </p:txBody>
      </p:sp>
    </p:spTree>
    <p:extLst>
      <p:ext uri="{BB962C8B-B14F-4D97-AF65-F5344CB8AC3E}">
        <p14:creationId xmlns:p14="http://schemas.microsoft.com/office/powerpoint/2010/main" val="293304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D0B1-3178-4FDD-A08A-4F5BA0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-3629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Spatially Distinct Marrow Niches with Different Functions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01D76F3-3230-4F8E-BF1E-DD98E7A1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pic>
        <p:nvPicPr>
          <p:cNvPr id="6" name="Picture 5" descr="MV, Kiel and Morrison 2008.pdf - Adobe Acrobat Reader DC">
            <a:extLst>
              <a:ext uri="{FF2B5EF4-FFF2-40B4-BE49-F238E27FC236}">
                <a16:creationId xmlns:a16="http://schemas.microsoft.com/office/drawing/2014/main" id="{B12B7DA2-0D4C-4625-BC28-DB03AC4D7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20697" r="54521" b="40099"/>
          <a:stretch/>
        </p:blipFill>
        <p:spPr>
          <a:xfrm>
            <a:off x="2459679" y="681286"/>
            <a:ext cx="5895833" cy="5725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63825-6582-4505-8290-6767B85EA6FD}"/>
              </a:ext>
            </a:extLst>
          </p:cNvPr>
          <p:cNvSpPr txBox="1"/>
          <p:nvPr/>
        </p:nvSpPr>
        <p:spPr>
          <a:xfrm>
            <a:off x="0" y="640644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Kiel MJ and Morrison SJ, Nature Rev Immunol 2008; 8: 290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03137-3452-4B7B-9182-72A1915F561E}"/>
              </a:ext>
            </a:extLst>
          </p:cNvPr>
          <p:cNvSpPr txBox="1"/>
          <p:nvPr/>
        </p:nvSpPr>
        <p:spPr>
          <a:xfrm>
            <a:off x="6259563" y="823035"/>
            <a:ext cx="771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T-cells</a:t>
            </a:r>
          </a:p>
          <a:p>
            <a:r>
              <a:rPr lang="en-US" sz="1400" dirty="0"/>
              <a:t>B-cells</a:t>
            </a:r>
          </a:p>
          <a:p>
            <a:r>
              <a:rPr lang="en-US" sz="1400" dirty="0"/>
              <a:t>NK cells</a:t>
            </a:r>
          </a:p>
          <a:p>
            <a:r>
              <a:rPr lang="en-US" sz="1400" dirty="0"/>
              <a:t>Macs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42B3D-85D8-4CBA-BC86-E1D6E955E6A1}"/>
              </a:ext>
            </a:extLst>
          </p:cNvPr>
          <p:cNvSpPr txBox="1"/>
          <p:nvPr/>
        </p:nvSpPr>
        <p:spPr>
          <a:xfrm>
            <a:off x="1787186" y="1506465"/>
            <a:ext cx="171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78DE"/>
                </a:solidFill>
              </a:rPr>
              <a:t>Endosteal Niche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D4AE-69D4-479D-8D38-0358C0C2B9E6}"/>
              </a:ext>
            </a:extLst>
          </p:cNvPr>
          <p:cNvSpPr txBox="1"/>
          <p:nvPr/>
        </p:nvSpPr>
        <p:spPr>
          <a:xfrm>
            <a:off x="1787186" y="5220612"/>
            <a:ext cx="19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78DE"/>
                </a:solidFill>
              </a:rPr>
              <a:t>Perivascular Niche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9CA64-3170-4354-B225-78C22132227C}"/>
              </a:ext>
            </a:extLst>
          </p:cNvPr>
          <p:cNvSpPr txBox="1"/>
          <p:nvPr/>
        </p:nvSpPr>
        <p:spPr>
          <a:xfrm>
            <a:off x="8663098" y="1166842"/>
            <a:ext cx="28188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Is there one HSC niche that is multifunctional or multiple HSC niches, each with a separate function?</a:t>
            </a:r>
          </a:p>
          <a:p>
            <a:pPr algn="ctr"/>
            <a:endParaRPr lang="en-US" sz="2400" dirty="0">
              <a:solidFill>
                <a:srgbClr val="002060"/>
              </a:solidFill>
            </a:endParaRP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HSCs release MV that carry signals, suggesting that bidirectional communication occurs via MV.  </a:t>
            </a:r>
          </a:p>
        </p:txBody>
      </p:sp>
    </p:spTree>
    <p:extLst>
      <p:ext uri="{BB962C8B-B14F-4D97-AF65-F5344CB8AC3E}">
        <p14:creationId xmlns:p14="http://schemas.microsoft.com/office/powerpoint/2010/main" val="17571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3092-0952-4890-AE82-71A9E89B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574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Projected Distances Needed to Traverse a Niche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05E3-1E35-493C-9C9B-F054D6109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00" y="2156847"/>
            <a:ext cx="3380288" cy="27647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Fewer than 20% of HSCs are within 10 µm of the endosteum.  In some cases, a signal must travel &gt; 100 µm to reach a HSC target.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9C6349E-A2D4-436A-81E1-68F08F29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pic>
        <p:nvPicPr>
          <p:cNvPr id="9" name="Picture 8" descr="MV, Kiel and Morrison 2008 (2).pdf - Adobe Acrobat Reader DC">
            <a:extLst>
              <a:ext uri="{FF2B5EF4-FFF2-40B4-BE49-F238E27FC236}">
                <a16:creationId xmlns:a16="http://schemas.microsoft.com/office/drawing/2014/main" id="{96131904-E280-4FFC-9F44-6ECDA222B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8" t="40784" r="32936" b="23529"/>
          <a:stretch/>
        </p:blipFill>
        <p:spPr>
          <a:xfrm>
            <a:off x="3939988" y="534138"/>
            <a:ext cx="4693024" cy="6280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D9F954-F65B-429B-8B78-805B9D1721EB}"/>
              </a:ext>
            </a:extLst>
          </p:cNvPr>
          <p:cNvSpPr txBox="1"/>
          <p:nvPr/>
        </p:nvSpPr>
        <p:spPr>
          <a:xfrm>
            <a:off x="9020938" y="1539336"/>
            <a:ext cx="300922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Venous sinusoid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HSCs are CD150+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(red), CD48-, CD41-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5E641C-3474-4E24-ADDF-9E49D7AE10FE}"/>
              </a:ext>
            </a:extLst>
          </p:cNvPr>
          <p:cNvCxnSpPr>
            <a:cxnSpLocks/>
          </p:cNvCxnSpPr>
          <p:nvPr/>
        </p:nvCxnSpPr>
        <p:spPr>
          <a:xfrm>
            <a:off x="8269941" y="1800946"/>
            <a:ext cx="75099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6BC052-E238-4F93-B721-1AC5995B19A9}"/>
              </a:ext>
            </a:extLst>
          </p:cNvPr>
          <p:cNvSpPr txBox="1"/>
          <p:nvPr/>
        </p:nvSpPr>
        <p:spPr>
          <a:xfrm flipH="1">
            <a:off x="958848" y="6020261"/>
            <a:ext cx="327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Kiel MJ and Morrison SJ, Nature Rev Immunol 2008; 8: 290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843C6F-F9DC-45A8-AAC6-74C167D5434D}"/>
              </a:ext>
            </a:extLst>
          </p:cNvPr>
          <p:cNvCxnSpPr>
            <a:cxnSpLocks/>
          </p:cNvCxnSpPr>
          <p:nvPr/>
        </p:nvCxnSpPr>
        <p:spPr>
          <a:xfrm>
            <a:off x="6414247" y="5446059"/>
            <a:ext cx="26066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8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1408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4">
                    <a:lumMod val="50000"/>
                  </a:schemeClr>
                </a:solidFill>
              </a:rPr>
              <a:t>Intercellular Signaling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4721" y="1602765"/>
            <a:ext cx="8133522" cy="319783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</a:rPr>
              <a:t>Exocytosis (hormones, cytokines, neural transmitters)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</a:rPr>
              <a:t>Proteolytic cleavage of surface molecules (EGFR)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</a:rPr>
              <a:t>Juxtacrine signaling at plasma membrane (pro-TGF</a:t>
            </a:r>
            <a:r>
              <a:rPr lang="el-GR" altLang="en-US" dirty="0">
                <a:solidFill>
                  <a:schemeClr val="accent4">
                    <a:lumMod val="50000"/>
                  </a:schemeClr>
                </a:solidFill>
              </a:rPr>
              <a:t>β</a:t>
            </a: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  <a:sym typeface="Greek Symbols" pitchFamily="18" charset="2"/>
              </a:rPr>
              <a:t>, Boss-</a:t>
            </a:r>
            <a:r>
              <a:rPr lang="en-US" altLang="en-US" dirty="0" err="1">
                <a:solidFill>
                  <a:schemeClr val="accent4">
                    <a:lumMod val="50000"/>
                  </a:schemeClr>
                </a:solidFill>
                <a:sym typeface="Greek Symbols" pitchFamily="18" charset="2"/>
              </a:rPr>
              <a:t>sevenless</a:t>
            </a: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  <a:sym typeface="Greek Symbols" pitchFamily="18" charset="2"/>
              </a:rPr>
              <a:t>, PAF</a:t>
            </a: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</a:rPr>
              <a:t>Gap junctions (ROS, DDR mediators, ions, cAMP)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</a:rPr>
              <a:t>Exfoliation (growth/death factors, MHC-I,-II, </a:t>
            </a:r>
            <a:r>
              <a:rPr lang="en-US" altLang="en-US" dirty="0" err="1">
                <a:solidFill>
                  <a:schemeClr val="accent4">
                    <a:lumMod val="50000"/>
                  </a:schemeClr>
                </a:solidFill>
              </a:rPr>
              <a:t>FcR</a:t>
            </a: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en-US" dirty="0" err="1">
                <a:solidFill>
                  <a:schemeClr val="accent4">
                    <a:lumMod val="50000"/>
                  </a:schemeClr>
                </a:solidFill>
              </a:rPr>
              <a:t>TfR</a:t>
            </a: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</a:rPr>
              <a:t>) 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095500" y="5255235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8778DE"/>
                </a:solidFill>
                <a:latin typeface="+mn-lt"/>
              </a:rPr>
              <a:t>Some signals may be transmitted by more than one mechanism: CSF, SCF, IL-1, Flt-3 Ligand, TNF</a:t>
            </a:r>
            <a:r>
              <a:rPr lang="el-GR" altLang="en-US" b="1" dirty="0">
                <a:solidFill>
                  <a:srgbClr val="8778DE"/>
                </a:solidFill>
                <a:latin typeface="+mn-lt"/>
              </a:rPr>
              <a:t>α</a:t>
            </a:r>
            <a:r>
              <a:rPr lang="en-US" altLang="en-US" b="1" dirty="0">
                <a:solidFill>
                  <a:srgbClr val="8778DE"/>
                </a:solidFill>
                <a:latin typeface="+mn-lt"/>
              </a:rPr>
              <a:t>, Fas and </a:t>
            </a:r>
            <a:r>
              <a:rPr lang="en-US" altLang="en-US" b="1" dirty="0" err="1">
                <a:solidFill>
                  <a:srgbClr val="8778DE"/>
                </a:solidFill>
                <a:latin typeface="+mn-lt"/>
              </a:rPr>
              <a:t>FasL</a:t>
            </a:r>
            <a:endParaRPr lang="en-US" altLang="en-US" b="1" dirty="0">
              <a:solidFill>
                <a:srgbClr val="8778DE"/>
              </a:solidFill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FA664DB-B2F6-4B04-8BEE-2F3247A686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1408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>
                <a:solidFill>
                  <a:srgbClr val="002060"/>
                </a:solidFill>
              </a:rPr>
              <a:t>Intercellular Signaling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4721" y="1602765"/>
            <a:ext cx="8133522" cy="319783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Exocytosis (hormones, cytokines, neural transmitters)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Proteolytic cleavage of surface molecules (EGFR)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Juxtacrine signaling at plasma membrane (pro-TGF</a:t>
            </a:r>
            <a:r>
              <a:rPr lang="el-GR" altLang="en-US" dirty="0">
                <a:solidFill>
                  <a:srgbClr val="002060"/>
                </a:solidFill>
              </a:rPr>
              <a:t>β</a:t>
            </a:r>
            <a:r>
              <a:rPr lang="en-US" altLang="en-US" dirty="0">
                <a:solidFill>
                  <a:srgbClr val="002060"/>
                </a:solidFill>
                <a:sym typeface="Greek Symbols" pitchFamily="18" charset="2"/>
              </a:rPr>
              <a:t>, Boss-</a:t>
            </a:r>
            <a:r>
              <a:rPr lang="en-US" altLang="en-US" dirty="0" err="1">
                <a:solidFill>
                  <a:srgbClr val="002060"/>
                </a:solidFill>
                <a:sym typeface="Greek Symbols" pitchFamily="18" charset="2"/>
              </a:rPr>
              <a:t>sevenless</a:t>
            </a:r>
            <a:r>
              <a:rPr lang="en-US" altLang="en-US" dirty="0">
                <a:solidFill>
                  <a:srgbClr val="002060"/>
                </a:solidFill>
                <a:sym typeface="Greek Symbols" pitchFamily="18" charset="2"/>
              </a:rPr>
              <a:t>, PAF</a:t>
            </a:r>
            <a:r>
              <a:rPr lang="en-US" altLang="en-US" dirty="0">
                <a:solidFill>
                  <a:srgbClr val="002060"/>
                </a:solidFill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Gap junctions (ROS, DDR mediators, ions, cAMP)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Exfoliation (growth/death factors, MHC-I,-II, </a:t>
            </a:r>
            <a:r>
              <a:rPr lang="en-US" altLang="en-US" dirty="0" err="1">
                <a:solidFill>
                  <a:srgbClr val="002060"/>
                </a:solidFill>
              </a:rPr>
              <a:t>FcR</a:t>
            </a:r>
            <a:r>
              <a:rPr lang="en-US" altLang="en-US" dirty="0">
                <a:solidFill>
                  <a:srgbClr val="002060"/>
                </a:solidFill>
              </a:rPr>
              <a:t>, </a:t>
            </a:r>
            <a:r>
              <a:rPr lang="en-US" altLang="en-US" dirty="0" err="1">
                <a:solidFill>
                  <a:srgbClr val="002060"/>
                </a:solidFill>
              </a:rPr>
              <a:t>TfR</a:t>
            </a:r>
            <a:r>
              <a:rPr lang="en-US" altLang="en-US" dirty="0">
                <a:solidFill>
                  <a:srgbClr val="002060"/>
                </a:solidFill>
              </a:rPr>
              <a:t>) 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095500" y="5255235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8778DE"/>
                </a:solidFill>
                <a:latin typeface="+mn-lt"/>
              </a:rPr>
              <a:t>Some signals may be transmitted by more than one mechanism: CSF, SCF, IL-1, Flt-3 Ligand, TNF</a:t>
            </a:r>
            <a:r>
              <a:rPr lang="el-GR" altLang="en-US" b="1" dirty="0">
                <a:solidFill>
                  <a:srgbClr val="8778DE"/>
                </a:solidFill>
                <a:latin typeface="+mn-lt"/>
              </a:rPr>
              <a:t>α</a:t>
            </a:r>
            <a:r>
              <a:rPr lang="en-US" altLang="en-US" b="1" dirty="0">
                <a:solidFill>
                  <a:srgbClr val="8778DE"/>
                </a:solidFill>
                <a:latin typeface="+mn-lt"/>
              </a:rPr>
              <a:t>, Fas and </a:t>
            </a:r>
            <a:r>
              <a:rPr lang="en-US" altLang="en-US" b="1" dirty="0" err="1">
                <a:solidFill>
                  <a:srgbClr val="8778DE"/>
                </a:solidFill>
                <a:latin typeface="+mn-lt"/>
              </a:rPr>
              <a:t>FasL</a:t>
            </a:r>
            <a:endParaRPr lang="en-US" altLang="en-US" b="1" dirty="0">
              <a:solidFill>
                <a:srgbClr val="8778DE"/>
              </a:solidFill>
              <a:latin typeface="+mn-lt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FA664DB-B2F6-4B04-8BEE-2F3247A686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5655CD-323A-4B67-8509-7CA43241B6E4}"/>
              </a:ext>
            </a:extLst>
          </p:cNvPr>
          <p:cNvSpPr/>
          <p:nvPr/>
        </p:nvSpPr>
        <p:spPr>
          <a:xfrm>
            <a:off x="2494721" y="3429000"/>
            <a:ext cx="8226288" cy="13716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7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3092-0952-4890-AE82-71A9E89B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48" y="-2842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Model of Radiation-Induced Bystander Effects (RIBE) 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9C6349E-A2D4-436A-81E1-68F08F29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EF5C0-58E5-4D34-BCD7-D83F17A99768}"/>
              </a:ext>
            </a:extLst>
          </p:cNvPr>
          <p:cNvSpPr txBox="1"/>
          <p:nvPr/>
        </p:nvSpPr>
        <p:spPr>
          <a:xfrm>
            <a:off x="0" y="63173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Klammer</a:t>
            </a:r>
            <a:r>
              <a:rPr lang="en-US" dirty="0">
                <a:solidFill>
                  <a:srgbClr val="002060"/>
                </a:solidFill>
              </a:rPr>
              <a:t> H et al. Cancer Lett 2015; 356: 58</a:t>
            </a:r>
          </a:p>
        </p:txBody>
      </p:sp>
      <p:pic>
        <p:nvPicPr>
          <p:cNvPr id="21" name="Picture 20" descr="MV, Klammer aet al 2015.pdf - Adobe Acrobat Reader DC">
            <a:extLst>
              <a:ext uri="{FF2B5EF4-FFF2-40B4-BE49-F238E27FC236}">
                <a16:creationId xmlns:a16="http://schemas.microsoft.com/office/drawing/2014/main" id="{A266D446-6418-43A2-B9D4-9E03490C2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7" t="75941" r="17542" b="2792"/>
          <a:stretch/>
        </p:blipFill>
        <p:spPr>
          <a:xfrm>
            <a:off x="1672691" y="866821"/>
            <a:ext cx="8846618" cy="51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3092-0952-4890-AE82-71A9E89B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Propagation Distance of Gap Junction Communication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9C6349E-A2D4-436A-81E1-68F08F29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37787" r="43738" b="43738"/>
          <a:stretch/>
        </p:blipFill>
        <p:spPr>
          <a:xfrm>
            <a:off x="166914" y="5862637"/>
            <a:ext cx="791934" cy="803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92333-6FFD-4214-AE79-9187F2390F66}"/>
              </a:ext>
            </a:extLst>
          </p:cNvPr>
          <p:cNvSpPr txBox="1"/>
          <p:nvPr/>
        </p:nvSpPr>
        <p:spPr>
          <a:xfrm>
            <a:off x="12246" y="629726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Gaillard S et al. Radiat Res 2009; 171: 513</a:t>
            </a:r>
          </a:p>
        </p:txBody>
      </p:sp>
      <p:pic>
        <p:nvPicPr>
          <p:cNvPr id="7" name="Picture 6" descr="MV, Gaillard 2009.pdf - Adobe Acrobat Reader DC">
            <a:extLst>
              <a:ext uri="{FF2B5EF4-FFF2-40B4-BE49-F238E27FC236}">
                <a16:creationId xmlns:a16="http://schemas.microsoft.com/office/drawing/2014/main" id="{6912F8C0-3483-4DD6-806F-C38C3C1CE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3" t="19328" r="31790" b="33731"/>
          <a:stretch/>
        </p:blipFill>
        <p:spPr>
          <a:xfrm>
            <a:off x="5324371" y="1091681"/>
            <a:ext cx="5771260" cy="4810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C9E0A1-7BE9-4FA5-B56C-0E72BB6BEF8D}"/>
              </a:ext>
            </a:extLst>
          </p:cNvPr>
          <p:cNvSpPr txBox="1"/>
          <p:nvPr/>
        </p:nvSpPr>
        <p:spPr>
          <a:xfrm>
            <a:off x="838200" y="1788618"/>
            <a:ext cx="3766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The stress-responsive protein p21</a:t>
            </a:r>
            <a:r>
              <a:rPr lang="en-US" sz="2400" baseline="30000" dirty="0">
                <a:solidFill>
                  <a:srgbClr val="002060"/>
                </a:solidFill>
              </a:rPr>
              <a:t>Waf1</a:t>
            </a:r>
            <a:r>
              <a:rPr lang="en-US" sz="2400" dirty="0">
                <a:solidFill>
                  <a:srgbClr val="002060"/>
                </a:solidFill>
              </a:rPr>
              <a:t> was used to assess propagation distance within a 100-µm radius  around the intranuclear </a:t>
            </a:r>
            <a:r>
              <a:rPr lang="el-GR" sz="2400" dirty="0">
                <a:solidFill>
                  <a:srgbClr val="002060"/>
                </a:solidFill>
              </a:rPr>
              <a:t>α</a:t>
            </a:r>
            <a:r>
              <a:rPr lang="en-US" sz="2400" dirty="0">
                <a:solidFill>
                  <a:srgbClr val="002060"/>
                </a:solidFill>
              </a:rPr>
              <a:t>-particle impact point in confluent human  fibroblast cultures.  Mean distance ranged from </a:t>
            </a:r>
            <a:r>
              <a:rPr lang="en-US" sz="2400" b="1" dirty="0">
                <a:solidFill>
                  <a:srgbClr val="002060"/>
                </a:solidFill>
              </a:rPr>
              <a:t>20 – 40 µm.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2BCFB-09A2-4DF9-BA80-F7A80DACABF0}"/>
              </a:ext>
            </a:extLst>
          </p:cNvPr>
          <p:cNvSpPr txBox="1"/>
          <p:nvPr/>
        </p:nvSpPr>
        <p:spPr>
          <a:xfrm>
            <a:off x="9908902" y="1079362"/>
            <a:ext cx="2106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p21</a:t>
            </a:r>
            <a:r>
              <a:rPr lang="en-US" baseline="30000" dirty="0"/>
              <a:t>Waf1</a:t>
            </a:r>
            <a:r>
              <a:rPr lang="en-US" dirty="0"/>
              <a:t> induction</a:t>
            </a:r>
          </a:p>
          <a:p>
            <a:r>
              <a:rPr lang="en-US" dirty="0"/>
              <a:t>Red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:  signal-emitting cells eliminated from analysis </a:t>
            </a:r>
          </a:p>
        </p:txBody>
      </p:sp>
    </p:spTree>
    <p:extLst>
      <p:ext uri="{BB962C8B-B14F-4D97-AF65-F5344CB8AC3E}">
        <p14:creationId xmlns:p14="http://schemas.microsoft.com/office/powerpoint/2010/main" val="571941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5505</TotalTime>
  <Words>1612</Words>
  <Application>Microsoft Office PowerPoint</Application>
  <PresentationFormat>Widescreen</PresentationFormat>
  <Paragraphs>235</Paragraphs>
  <Slides>23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Greek Symbols</vt:lpstr>
      <vt:lpstr>Times New Roman</vt:lpstr>
      <vt:lpstr>Wingdings</vt:lpstr>
      <vt:lpstr>Office Theme</vt:lpstr>
      <vt:lpstr>Scanned Photo</vt:lpstr>
      <vt:lpstr>SPW 11.0 Graph</vt:lpstr>
      <vt:lpstr>Transitioning Cellular and Molecular Observations through Computational Models:  Impact of Paracrine Signaling on Self-Renewal and Differentiation of Stem Cells   ANS/HPS 208 Conference Applicability of Radiation-Response Models to Low-Dose Protection Standards Guidelines September 30 – October 3, 2018    </vt:lpstr>
      <vt:lpstr>Objectives</vt:lpstr>
      <vt:lpstr>Bone Marrow Anatomy </vt:lpstr>
      <vt:lpstr>Spatially Distinct Marrow Niches with Different Functions</vt:lpstr>
      <vt:lpstr>Projected Distances Needed to Traverse a Niche </vt:lpstr>
      <vt:lpstr>Intercellular Signaling</vt:lpstr>
      <vt:lpstr>Intercellular Signaling</vt:lpstr>
      <vt:lpstr>Model of Radiation-Induced Bystander Effects (RIBE) </vt:lpstr>
      <vt:lpstr>Propagation Distance of Gap Junction Communication</vt:lpstr>
      <vt:lpstr>PowerPoint Presentation</vt:lpstr>
      <vt:lpstr>LCM Pellets Contain PM-Derived SVs</vt:lpstr>
      <vt:lpstr>Vesicles Shed from Lymphocytes Spun to Equilibrium on Dextran Gradients</vt:lpstr>
      <vt:lpstr>PowerPoint Presentation</vt:lpstr>
      <vt:lpstr>IR Induces Fas (TNFRSF6) Expression on MV Surface of SW620 Cells</vt:lpstr>
      <vt:lpstr>Comparison of Microvesicles (MV)</vt:lpstr>
      <vt:lpstr>Horizontal Transfer of DNA and RNA via MV</vt:lpstr>
      <vt:lpstr>MV Mediate the Bystander Effect</vt:lpstr>
      <vt:lpstr>α-Particle Damage to Unirradiated Keratinocytes/Fibroblasts</vt:lpstr>
      <vt:lpstr>Analysis of MN Data</vt:lpstr>
      <vt:lpstr>Model to Determine MV Diffusion Length </vt:lpstr>
      <vt:lpstr>Calculation of Diffusion Length (L) by General Diffusion Equations</vt:lpstr>
      <vt:lpstr>Determination of L for MV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gail dainiak</dc:creator>
  <cp:lastModifiedBy>Steve Baker</cp:lastModifiedBy>
  <cp:revision>177</cp:revision>
  <cp:lastPrinted>2018-09-25T16:03:43Z</cp:lastPrinted>
  <dcterms:created xsi:type="dcterms:W3CDTF">2018-06-07T18:28:05Z</dcterms:created>
  <dcterms:modified xsi:type="dcterms:W3CDTF">2018-10-02T14:08:17Z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5194308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D7.1.5</vt:lpwstr>
  </property>
</Properties>
</file>